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74" r:id="rId8"/>
    <p:sldId id="262" r:id="rId9"/>
    <p:sldId id="264" r:id="rId10"/>
    <p:sldId id="263" r:id="rId11"/>
    <p:sldId id="271" r:id="rId12"/>
    <p:sldId id="269" r:id="rId13"/>
    <p:sldId id="270" r:id="rId14"/>
    <p:sldId id="282" r:id="rId15"/>
    <p:sldId id="268" r:id="rId16"/>
    <p:sldId id="265" r:id="rId17"/>
    <p:sldId id="266" r:id="rId18"/>
    <p:sldId id="267" r:id="rId19"/>
    <p:sldId id="285" r:id="rId20"/>
    <p:sldId id="281" r:id="rId21"/>
    <p:sldId id="277" r:id="rId22"/>
    <p:sldId id="280" r:id="rId23"/>
    <p:sldId id="275" r:id="rId24"/>
    <p:sldId id="276" r:id="rId25"/>
    <p:sldId id="284" r:id="rId26"/>
    <p:sldId id="278" r:id="rId27"/>
    <p:sldId id="272" r:id="rId28"/>
    <p:sldId id="283" r:id="rId29"/>
    <p:sldId id="27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17"/>
  </p:normalViewPr>
  <p:slideViewPr>
    <p:cSldViewPr snapToGrid="0" snapToObjects="1">
      <p:cViewPr varScale="1">
        <p:scale>
          <a:sx n="89" d="100"/>
          <a:sy n="89"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016CB-5A37-084F-A644-A155E335EA23}" type="datetimeFigureOut">
              <a:rPr lang="en-US" smtClean="0"/>
              <a:t>5/2/19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7CA0CE-F397-7E42-8813-281F81239AEE}" type="slidenum">
              <a:rPr lang="en-US" smtClean="0"/>
              <a:t>‹#›</a:t>
            </a:fld>
            <a:endParaRPr lang="en-US"/>
          </a:p>
        </p:txBody>
      </p:sp>
    </p:spTree>
    <p:extLst>
      <p:ext uri="{BB962C8B-B14F-4D97-AF65-F5344CB8AC3E}">
        <p14:creationId xmlns:p14="http://schemas.microsoft.com/office/powerpoint/2010/main" val="246320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Since</a:t>
            </a:r>
            <a:r>
              <a:rPr lang="en-US" baseline="0" dirty="0" smtClean="0"/>
              <a:t> I have a very active travel schedule, I decided to hold office hours in the major cities I have visited.  I have held office hours in over 40cities and in each location somewhere between two and 15 students show up.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7392297-A363-6041-8886-DBE01EE95495}" type="slidenum">
              <a:rPr lang="en-US" smtClean="0"/>
              <a:t>12</a:t>
            </a:fld>
            <a:endParaRPr lang="en-US" dirty="0"/>
          </a:p>
        </p:txBody>
      </p:sp>
    </p:spTree>
    <p:extLst>
      <p:ext uri="{BB962C8B-B14F-4D97-AF65-F5344CB8AC3E}">
        <p14:creationId xmlns:p14="http://schemas.microsoft.com/office/powerpoint/2010/main" val="20086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38617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34299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728407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87660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9E31C6-DD03-1C46-A8BB-482DB3B1852B}"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213605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9E31C6-DD03-1C46-A8BB-482DB3B1852B}" type="datetimeFigureOut">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11328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9E31C6-DD03-1C46-A8BB-482DB3B1852B}" type="datetimeFigureOut">
              <a:rPr lang="en-US" smtClean="0"/>
              <a:t>5/2/19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2053175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9E31C6-DD03-1C46-A8BB-482DB3B1852B}" type="datetimeFigureOut">
              <a:rPr lang="en-US" smtClean="0"/>
              <a:t>5/2/19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958296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E31C6-DD03-1C46-A8BB-482DB3B1852B}" type="datetimeFigureOut">
              <a:rPr lang="en-US" smtClean="0"/>
              <a:t>5/2/19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748985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9E31C6-DD03-1C46-A8BB-482DB3B1852B}" type="datetimeFigureOut">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797878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9E31C6-DD03-1C46-A8BB-482DB3B1852B}" type="datetimeFigureOut">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8529186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E31C6-DD03-1C46-A8BB-482DB3B1852B}" type="datetimeFigureOut">
              <a:rPr lang="en-US" smtClean="0"/>
              <a:t>5/2/19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F89411-B0A8-E940-B370-98FB21171CAF}" type="slidenum">
              <a:rPr lang="en-US" smtClean="0"/>
              <a:t>‹#›</a:t>
            </a:fld>
            <a:endParaRPr lang="en-US"/>
          </a:p>
        </p:txBody>
      </p:sp>
    </p:spTree>
    <p:extLst>
      <p:ext uri="{BB962C8B-B14F-4D97-AF65-F5344CB8AC3E}">
        <p14:creationId xmlns:p14="http://schemas.microsoft.com/office/powerpoint/2010/main" val="1585162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_3B3059A.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g"/><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7.xml"/><Relationship Id="rId2"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_60021CD0.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746628" y="1783959"/>
            <a:ext cx="4645250" cy="2889114"/>
          </a:xfrm>
        </p:spPr>
        <p:txBody>
          <a:bodyPr anchor="b">
            <a:normAutofit fontScale="90000"/>
          </a:bodyPr>
          <a:lstStyle/>
          <a:p>
            <a:pPr algn="l"/>
            <a:r>
              <a:rPr lang="en-US" sz="4700" dirty="0">
                <a:solidFill>
                  <a:schemeClr val="bg1"/>
                </a:solidFill>
              </a:rPr>
              <a:t>Inside the World's Largest Python </a:t>
            </a:r>
            <a:r>
              <a:rPr lang="en-US" sz="4700" dirty="0" smtClean="0">
                <a:solidFill>
                  <a:schemeClr val="bg1"/>
                </a:solidFill>
              </a:rPr>
              <a:t>Course on Coursera (and </a:t>
            </a:r>
            <a:r>
              <a:rPr lang="en-US" sz="4700" dirty="0" err="1" smtClean="0">
                <a:solidFill>
                  <a:schemeClr val="bg1"/>
                </a:solidFill>
              </a:rPr>
              <a:t>edX</a:t>
            </a:r>
            <a:r>
              <a:rPr lang="en-US" sz="4700" dirty="0" smtClean="0">
                <a:solidFill>
                  <a:schemeClr val="bg1"/>
                </a:solidFill>
              </a:rPr>
              <a:t>)</a:t>
            </a:r>
            <a:endParaRPr lang="en-US" sz="4700" dirty="0">
              <a:solidFill>
                <a:schemeClr val="bg1"/>
              </a:solidFill>
            </a:endParaRPr>
          </a:p>
        </p:txBody>
      </p:sp>
      <p:sp>
        <p:nvSpPr>
          <p:cNvPr id="3" name="Subtitle 2"/>
          <p:cNvSpPr>
            <a:spLocks noGrp="1"/>
          </p:cNvSpPr>
          <p:nvPr>
            <p:ph type="subTitle" idx="1"/>
          </p:nvPr>
        </p:nvSpPr>
        <p:spPr>
          <a:xfrm>
            <a:off x="6746627" y="4750893"/>
            <a:ext cx="4645250" cy="1147863"/>
          </a:xfrm>
        </p:spPr>
        <p:txBody>
          <a:bodyPr anchor="t">
            <a:normAutofit/>
          </a:bodyPr>
          <a:lstStyle/>
          <a:p>
            <a:pPr algn="l"/>
            <a:r>
              <a:rPr lang="en-US" sz="2000">
                <a:solidFill>
                  <a:schemeClr val="bg1"/>
                </a:solidFill>
              </a:rPr>
              <a:t>Dr. Charles Severance</a:t>
            </a:r>
          </a:p>
          <a:p>
            <a:pPr algn="l"/>
            <a:r>
              <a:rPr lang="en-US" sz="2000">
                <a:solidFill>
                  <a:schemeClr val="bg1"/>
                </a:solidFill>
              </a:rPr>
              <a:t>University of Michigan School of Information</a:t>
            </a:r>
          </a:p>
        </p:txBody>
      </p:sp>
      <p:sp>
        <p:nvSpPr>
          <p:cNvPr id="12" name="Freeform: Shape 11">
            <a:extLst>
              <a:ext uri="{FF2B5EF4-FFF2-40B4-BE49-F238E27FC236}">
                <a16:creationId xmlns:a16="http://schemas.microsoft.com/office/drawing/2014/main" xmlns=""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xmlns=""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xmlns="" id="{84B66ECE-F4AD-4F1E-8F98-71598DC687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3843005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Tattoos Happen - 2013</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882" b="2969"/>
          <a:stretch/>
        </p:blipFill>
        <p:spPr>
          <a:xfrm>
            <a:off x="20" y="10"/>
            <a:ext cx="6095974" cy="4252522"/>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661"/>
          <a:stretch/>
        </p:blipFill>
        <p:spPr>
          <a:xfrm>
            <a:off x="6095999" y="-681"/>
            <a:ext cx="6096001" cy="4253215"/>
          </a:xfrm>
          <a:prstGeom prst="rect">
            <a:avLst/>
          </a:prstGeom>
        </p:spPr>
      </p:pic>
      <p:cxnSp>
        <p:nvCxnSpPr>
          <p:cNvPr id="9" name="Straight Connector 8">
            <a:extLst>
              <a:ext uri="{FF2B5EF4-FFF2-40B4-BE49-F238E27FC236}">
                <a16:creationId xmlns:a16="http://schemas.microsoft.com/office/drawing/2014/main" xmlns="" id="{EBAD6A72-88E8-42F7-88B9-CAF744536BE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800968E-0A99-46C4-A9B2-6A63AC66F4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757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89" r="-1" b="-1"/>
          <a:stretch/>
        </p:blipFill>
        <p:spPr>
          <a:xfrm>
            <a:off x="20" y="10"/>
            <a:ext cx="12191980" cy="6857990"/>
          </a:xfrm>
          <a:prstGeom prst="rect">
            <a:avLst/>
          </a:prstGeom>
        </p:spPr>
      </p:pic>
      <p:sp>
        <p:nvSpPr>
          <p:cNvPr id="8"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Hi I am Guido van Rossum…</a:t>
            </a:r>
          </a:p>
        </p:txBody>
      </p:sp>
      <p:cxnSp>
        <p:nvCxnSpPr>
          <p:cNvPr id="10" name="Straight Connector 9">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707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949289" y="656469"/>
            <a:ext cx="3269923" cy="2391618"/>
          </a:xfrm>
          <a:prstGeom prst="rect">
            <a:avLst/>
          </a:prstGeom>
        </p:spPr>
      </p:pic>
      <p:pic>
        <p:nvPicPr>
          <p:cNvPr id="11" name="Picture 10"/>
          <p:cNvPicPr>
            <a:picLocks noChangeAspect="1"/>
          </p:cNvPicPr>
          <p:nvPr/>
        </p:nvPicPr>
        <p:blipFill>
          <a:blip r:embed="rId4"/>
          <a:stretch>
            <a:fillRect/>
          </a:stretch>
        </p:blipFill>
        <p:spPr>
          <a:xfrm>
            <a:off x="4384208" y="656469"/>
            <a:ext cx="3719912" cy="1915176"/>
          </a:xfrm>
          <a:prstGeom prst="rect">
            <a:avLst/>
          </a:prstGeom>
        </p:spPr>
      </p:pic>
      <p:pic>
        <p:nvPicPr>
          <p:cNvPr id="12" name="Picture 11"/>
          <p:cNvPicPr>
            <a:picLocks noChangeAspect="1"/>
          </p:cNvPicPr>
          <p:nvPr/>
        </p:nvPicPr>
        <p:blipFill>
          <a:blip r:embed="rId5"/>
          <a:stretch>
            <a:fillRect/>
          </a:stretch>
        </p:blipFill>
        <p:spPr>
          <a:xfrm>
            <a:off x="8148896" y="690848"/>
            <a:ext cx="2880153" cy="2106245"/>
          </a:xfrm>
          <a:prstGeom prst="rect">
            <a:avLst/>
          </a:prstGeom>
        </p:spPr>
      </p:pic>
      <p:pic>
        <p:nvPicPr>
          <p:cNvPr id="13" name="Picture 12"/>
          <p:cNvPicPr>
            <a:picLocks noChangeAspect="1"/>
          </p:cNvPicPr>
          <p:nvPr/>
        </p:nvPicPr>
        <p:blipFill>
          <a:blip r:embed="rId6"/>
          <a:stretch>
            <a:fillRect/>
          </a:stretch>
        </p:blipFill>
        <p:spPr>
          <a:xfrm>
            <a:off x="6733460" y="3566003"/>
            <a:ext cx="4559258" cy="2964387"/>
          </a:xfrm>
          <a:prstGeom prst="rect">
            <a:avLst/>
          </a:prstGeom>
        </p:spPr>
      </p:pic>
      <p:sp>
        <p:nvSpPr>
          <p:cNvPr id="14" name="TextBox 13"/>
          <p:cNvSpPr txBox="1"/>
          <p:nvPr/>
        </p:nvSpPr>
        <p:spPr>
          <a:xfrm>
            <a:off x="1142539" y="3506485"/>
            <a:ext cx="4739887" cy="2677656"/>
          </a:xfrm>
          <a:prstGeom prst="rect">
            <a:avLst/>
          </a:prstGeom>
          <a:noFill/>
        </p:spPr>
        <p:txBody>
          <a:bodyPr wrap="square" rtlCol="0">
            <a:spAutoFit/>
          </a:bodyPr>
          <a:lstStyle/>
          <a:p>
            <a:r>
              <a:rPr lang="en-US" sz="2400" dirty="0"/>
              <a:t>New York, Los Angeles, Ann Arbor, Chicago, Washington DC, Memphis, Seattle, Seoul, Barcelona,  London, Mexico City,  Amsterdam, Manila Melbourne, Perth...</a:t>
            </a:r>
          </a:p>
          <a:p>
            <a:endParaRPr lang="en-US" sz="2400" dirty="0"/>
          </a:p>
          <a:p>
            <a:r>
              <a:rPr lang="en-US" sz="2400" dirty="0"/>
              <a:t>http</a:t>
            </a:r>
            <a:r>
              <a:rPr lang="en-US" sz="2400" dirty="0" smtClean="0"/>
              <a:t>://</a:t>
            </a:r>
            <a:r>
              <a:rPr lang="en-US" sz="2400" dirty="0" err="1" smtClean="0"/>
              <a:t>www.dr-chuck.com</a:t>
            </a:r>
            <a:r>
              <a:rPr lang="en-US" sz="2400" dirty="0" smtClean="0"/>
              <a:t>/office</a:t>
            </a:r>
            <a:endParaRPr lang="en-US" sz="2400" dirty="0"/>
          </a:p>
        </p:txBody>
      </p:sp>
    </p:spTree>
    <p:extLst>
      <p:ext uri="{BB962C8B-B14F-4D97-AF65-F5344CB8AC3E}">
        <p14:creationId xmlns:p14="http://schemas.microsoft.com/office/powerpoint/2010/main" val="1407688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Students Around The World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0"/>
            <a:ext cx="10940336" cy="6858000"/>
          </a:xfrm>
          <a:prstGeom prst="rect">
            <a:avLst/>
          </a:prstGeom>
        </p:spPr>
      </p:pic>
    </p:spTree>
    <p:extLst>
      <p:ext uri="{BB962C8B-B14F-4D97-AF65-F5344CB8AC3E}">
        <p14:creationId xmlns:p14="http://schemas.microsoft.com/office/powerpoint/2010/main" val="44697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383B190-6BFB-422F-B667-06B7B25F09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21821" y="3812954"/>
            <a:ext cx="6465287" cy="1516014"/>
          </a:xfrm>
        </p:spPr>
        <p:txBody>
          <a:bodyPr vert="horz" lIns="91440" tIns="45720" rIns="91440" bIns="45720" rtlCol="0" anchor="b">
            <a:normAutofit fontScale="90000"/>
          </a:bodyPr>
          <a:lstStyle/>
          <a:p>
            <a:r>
              <a:rPr lang="en-US" sz="4800" kern="1200" dirty="0">
                <a:solidFill>
                  <a:srgbClr val="FFFFFF"/>
                </a:solidFill>
                <a:latin typeface="+mj-lt"/>
                <a:ea typeface="+mj-ea"/>
                <a:cs typeface="+mj-cs"/>
              </a:rPr>
              <a:t>Python for </a:t>
            </a:r>
            <a:r>
              <a:rPr lang="en-US" sz="7300" i="1" u="sng" kern="1200" dirty="0">
                <a:solidFill>
                  <a:srgbClr val="FFFFFF"/>
                </a:solidFill>
                <a:latin typeface="+mj-lt"/>
                <a:ea typeface="+mj-ea"/>
                <a:cs typeface="+mj-cs"/>
              </a:rPr>
              <a:t>Everybody</a:t>
            </a:r>
            <a:r>
              <a:rPr lang="en-US" sz="7300" kern="1200" dirty="0">
                <a:solidFill>
                  <a:srgbClr val="FFFFFF"/>
                </a:solidFill>
                <a:latin typeface="+mj-lt"/>
                <a:ea typeface="+mj-ea"/>
                <a:cs typeface="+mj-cs"/>
              </a:rPr>
              <a:t> </a:t>
            </a:r>
            <a:r>
              <a:rPr lang="en-US" sz="4800" kern="1200" dirty="0">
                <a:solidFill>
                  <a:srgbClr val="FFFFFF"/>
                </a:solidFill>
                <a:latin typeface="+mj-lt"/>
                <a:ea typeface="+mj-ea"/>
                <a:cs typeface="+mj-cs"/>
              </a:rPr>
              <a:t>- Everywhere</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 b="2278"/>
          <a:stretch/>
        </p:blipFill>
        <p:spPr>
          <a:xfrm>
            <a:off x="317635" y="299363"/>
            <a:ext cx="4160452" cy="304920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 b="29054"/>
          <a:stretch/>
        </p:blipFill>
        <p:spPr>
          <a:xfrm>
            <a:off x="4654296" y="299363"/>
            <a:ext cx="7217085" cy="3008188"/>
          </a:xfrm>
          <a:prstGeom prst="rect">
            <a:avLst/>
          </a:prstGeom>
        </p:spPr>
      </p:pic>
      <p:cxnSp>
        <p:nvCxnSpPr>
          <p:cNvPr id="13" name="Straight Connector 12">
            <a:extLst>
              <a:ext uri="{FF2B5EF4-FFF2-40B4-BE49-F238E27FC236}">
                <a16:creationId xmlns="" xmlns:a16="http://schemas.microsoft.com/office/drawing/2014/main" id="{ED28E597-4AF8-4D69-A9AB-A1EDC6156B0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1" b="2995"/>
          <a:stretch/>
        </p:blipFill>
        <p:spPr>
          <a:xfrm>
            <a:off x="317635" y="3509433"/>
            <a:ext cx="4160452" cy="3026833"/>
          </a:xfrm>
          <a:prstGeom prst="rect">
            <a:avLst/>
          </a:prstGeom>
        </p:spPr>
      </p:pic>
    </p:spTree>
    <p:extLst>
      <p:ext uri="{BB962C8B-B14F-4D97-AF65-F5344CB8AC3E}">
        <p14:creationId xmlns:p14="http://schemas.microsoft.com/office/powerpoint/2010/main" val="773030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02" r="1" b="7045"/>
          <a:stretch/>
        </p:blipFill>
        <p:spPr>
          <a:xfrm rot="21480000">
            <a:off x="1137837" y="1003258"/>
            <a:ext cx="9916327" cy="4764396"/>
          </a:xfrm>
          <a:prstGeom prst="rect">
            <a:avLst/>
          </a:prstGeom>
        </p:spPr>
      </p:pic>
      <p:sp>
        <p:nvSpPr>
          <p:cNvPr id="2" name="Rectangle 1"/>
          <p:cNvSpPr/>
          <p:nvPr/>
        </p:nvSpPr>
        <p:spPr>
          <a:xfrm>
            <a:off x="6825360" y="6231737"/>
            <a:ext cx="500451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=SfQYA0JQWkA</a:t>
            </a:r>
          </a:p>
        </p:txBody>
      </p:sp>
    </p:spTree>
    <p:extLst>
      <p:ext uri="{BB962C8B-B14F-4D97-AF65-F5344CB8AC3E}">
        <p14:creationId xmlns:p14="http://schemas.microsoft.com/office/powerpoint/2010/main" val="1904440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46628" y="1783959"/>
            <a:ext cx="4645250" cy="2889114"/>
          </a:xfrm>
        </p:spPr>
        <p:txBody>
          <a:bodyPr vert="horz" lIns="91440" tIns="45720" rIns="91440" bIns="45720" rtlCol="0" anchor="b">
            <a:normAutofit/>
          </a:bodyPr>
          <a:lstStyle/>
          <a:p>
            <a:pPr algn="ctr"/>
            <a:r>
              <a:rPr lang="en-US" sz="6000" dirty="0"/>
              <a:t>A Stadium Full of </a:t>
            </a:r>
            <a:r>
              <a:rPr lang="en-US" sz="6000" dirty="0" smtClean="0"/>
              <a:t>Students 2016</a:t>
            </a:r>
            <a:endParaRPr lang="en-US" sz="6000" dirty="0"/>
          </a:p>
        </p:txBody>
      </p:sp>
      <p:sp>
        <p:nvSpPr>
          <p:cNvPr id="8" name="Freeform: Shape 7">
            <a:extLst>
              <a:ext uri="{FF2B5EF4-FFF2-40B4-BE49-F238E27FC236}">
                <a16:creationId xmlns:a16="http://schemas.microsoft.com/office/drawing/2014/main" xmlns=""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616" r="26503"/>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19582984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821265"/>
          </a:xfrm>
          <a:prstGeom prst="rect">
            <a:avLst/>
          </a:prstGeom>
        </p:spPr>
      </p:pic>
      <p:sp>
        <p:nvSpPr>
          <p:cNvPr id="5" name="TextBox 4"/>
          <p:cNvSpPr txBox="1"/>
          <p:nvPr/>
        </p:nvSpPr>
        <p:spPr>
          <a:xfrm>
            <a:off x="8774723" y="826477"/>
            <a:ext cx="3099118" cy="646331"/>
          </a:xfrm>
          <a:prstGeom prst="rect">
            <a:avLst/>
          </a:prstGeom>
          <a:noFill/>
        </p:spPr>
        <p:txBody>
          <a:bodyPr wrap="none" rtlCol="0">
            <a:spAutoFit/>
          </a:bodyPr>
          <a:lstStyle/>
          <a:p>
            <a:r>
              <a:rPr lang="en-US" sz="3600" smtClean="0"/>
              <a:t>www.py4e.com</a:t>
            </a:r>
            <a:endParaRPr lang="en-US" sz="3600"/>
          </a:p>
        </p:txBody>
      </p:sp>
    </p:spTree>
    <p:extLst>
      <p:ext uri="{BB962C8B-B14F-4D97-AF65-F5344CB8AC3E}">
        <p14:creationId xmlns:p14="http://schemas.microsoft.com/office/powerpoint/2010/main" val="501417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0"/>
            <a:ext cx="12010711" cy="6858000"/>
          </a:xfrm>
          <a:prstGeom prst="rect">
            <a:avLst/>
          </a:prstGeom>
        </p:spPr>
      </p:pic>
      <p:sp>
        <p:nvSpPr>
          <p:cNvPr id="5" name="TextBox 4"/>
          <p:cNvSpPr txBox="1"/>
          <p:nvPr/>
        </p:nvSpPr>
        <p:spPr>
          <a:xfrm>
            <a:off x="8385664" y="4408244"/>
            <a:ext cx="3099118" cy="1754326"/>
          </a:xfrm>
          <a:prstGeom prst="rect">
            <a:avLst/>
          </a:prstGeom>
          <a:noFill/>
        </p:spPr>
        <p:txBody>
          <a:bodyPr wrap="none" rtlCol="0">
            <a:spAutoFit/>
          </a:bodyPr>
          <a:lstStyle/>
          <a:p>
            <a:r>
              <a:rPr lang="en-US" sz="3600" dirty="0" smtClean="0"/>
              <a:t>www.py4e.com</a:t>
            </a:r>
          </a:p>
          <a:p>
            <a:endParaRPr lang="en-US" sz="3600" dirty="0"/>
          </a:p>
          <a:p>
            <a:r>
              <a:rPr lang="en-US" sz="3600" dirty="0" smtClean="0"/>
              <a:t>#OER</a:t>
            </a:r>
            <a:endParaRPr lang="en-US" sz="3600" dirty="0"/>
          </a:p>
        </p:txBody>
      </p:sp>
    </p:spTree>
    <p:extLst>
      <p:ext uri="{BB962C8B-B14F-4D97-AF65-F5344CB8AC3E}">
        <p14:creationId xmlns:p14="http://schemas.microsoft.com/office/powerpoint/2010/main" val="1822430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373"/>
          </a:xfrm>
        </p:spPr>
        <p:txBody>
          <a:bodyPr>
            <a:normAutofit/>
          </a:bodyPr>
          <a:lstStyle/>
          <a:p>
            <a:r>
              <a:rPr lang="en-US" sz="2400" dirty="0" smtClean="0"/>
              <a:t>Adapted from: How to Think Like a Computer Scientist, by Alan Downey, Jeff </a:t>
            </a:r>
            <a:r>
              <a:rPr lang="en-US" sz="2400" dirty="0" err="1" smtClean="0"/>
              <a:t>Elkner</a:t>
            </a:r>
            <a:endParaRPr lang="en-US" sz="2400" dirty="0"/>
          </a:p>
        </p:txBody>
      </p:sp>
      <p:pic>
        <p:nvPicPr>
          <p:cNvPr id="4" name="Shape 451"/>
          <p:cNvPicPr preferRelativeResize="0"/>
          <p:nvPr/>
        </p:nvPicPr>
        <p:blipFill>
          <a:blip r:embed="rId2"/>
          <a:stretch>
            <a:fillRect/>
          </a:stretch>
        </p:blipFill>
        <p:spPr>
          <a:xfrm>
            <a:off x="8227051" y="1324338"/>
            <a:ext cx="3537345" cy="4579087"/>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35" y="1298625"/>
            <a:ext cx="3177312" cy="4604800"/>
          </a:xfrm>
          <a:prstGeom prst="rect">
            <a:avLst/>
          </a:prstGeom>
        </p:spPr>
      </p:pic>
      <p:sp>
        <p:nvSpPr>
          <p:cNvPr id="6" name="TextBox 5"/>
          <p:cNvSpPr txBox="1"/>
          <p:nvPr/>
        </p:nvSpPr>
        <p:spPr>
          <a:xfrm>
            <a:off x="10219037" y="6291692"/>
            <a:ext cx="1545359" cy="369332"/>
          </a:xfrm>
          <a:prstGeom prst="rect">
            <a:avLst/>
          </a:prstGeom>
          <a:noFill/>
        </p:spPr>
        <p:txBody>
          <a:bodyPr wrap="none" rtlCol="0">
            <a:spAutoFit/>
          </a:bodyPr>
          <a:lstStyle/>
          <a:p>
            <a:r>
              <a:rPr lang="en-US" smtClean="0"/>
              <a:t>2008 - present</a:t>
            </a: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170" y="1311481"/>
            <a:ext cx="3230558" cy="4595406"/>
          </a:xfrm>
          <a:prstGeom prst="rect">
            <a:avLst/>
          </a:prstGeom>
        </p:spPr>
      </p:pic>
      <p:sp>
        <p:nvSpPr>
          <p:cNvPr id="8" name="TextBox 7"/>
          <p:cNvSpPr txBox="1"/>
          <p:nvPr/>
        </p:nvSpPr>
        <p:spPr>
          <a:xfrm>
            <a:off x="654535" y="6211609"/>
            <a:ext cx="3282694" cy="369332"/>
          </a:xfrm>
          <a:prstGeom prst="rect">
            <a:avLst/>
          </a:prstGeom>
          <a:noFill/>
        </p:spPr>
        <p:txBody>
          <a:bodyPr wrap="none" rtlCol="0">
            <a:spAutoFit/>
          </a:bodyPr>
          <a:lstStyle/>
          <a:p>
            <a:r>
              <a:rPr lang="en-US" dirty="0" smtClean="0"/>
              <a:t>Chinese, Portuguese, and Korean</a:t>
            </a:r>
            <a:endParaRPr lang="en-US" dirty="0"/>
          </a:p>
        </p:txBody>
      </p:sp>
    </p:spTree>
    <p:extLst>
      <p:ext uri="{BB962C8B-B14F-4D97-AF65-F5344CB8AC3E}">
        <p14:creationId xmlns:p14="http://schemas.microsoft.com/office/powerpoint/2010/main" val="489120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0"/>
            <a:ext cx="10940336" cy="6858000"/>
          </a:xfrm>
          <a:prstGeom prst="rect">
            <a:avLst/>
          </a:prstGeom>
        </p:spPr>
      </p:pic>
    </p:spTree>
    <p:extLst>
      <p:ext uri="{BB962C8B-B14F-4D97-AF65-F5344CB8AC3E}">
        <p14:creationId xmlns:p14="http://schemas.microsoft.com/office/powerpoint/2010/main" val="1947774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0359"/>
          <a:stretch/>
        </p:blipFill>
        <p:spPr>
          <a:xfrm>
            <a:off x="20" y="10"/>
            <a:ext cx="12191980" cy="6857990"/>
          </a:xfrm>
          <a:prstGeom prst="rect">
            <a:avLst/>
          </a:prstGeom>
        </p:spPr>
      </p:pic>
    </p:spTree>
    <p:extLst>
      <p:ext uri="{BB962C8B-B14F-4D97-AF65-F5344CB8AC3E}">
        <p14:creationId xmlns:p14="http://schemas.microsoft.com/office/powerpoint/2010/main" val="283256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0"/>
            <a:ext cx="10940336" cy="6858000"/>
          </a:xfrm>
          <a:prstGeom prst="rect">
            <a:avLst/>
          </a:prstGeom>
        </p:spPr>
      </p:pic>
    </p:spTree>
    <p:extLst>
      <p:ext uri="{BB962C8B-B14F-4D97-AF65-F5344CB8AC3E}">
        <p14:creationId xmlns:p14="http://schemas.microsoft.com/office/powerpoint/2010/main" val="190448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886" y="6284464"/>
            <a:ext cx="8229600" cy="369332"/>
          </a:xfrm>
          <a:prstGeom prst="rect">
            <a:avLst/>
          </a:prstGeom>
        </p:spPr>
        <p:txBody>
          <a:bodyPr wrap="square">
            <a:spAutoFit/>
          </a:bodyPr>
          <a:lstStyle/>
          <a:p>
            <a:r>
              <a:rPr lang="en-US" dirty="0"/>
              <a:t>https://</a:t>
            </a:r>
            <a:r>
              <a:rPr lang="en-US" dirty="0" err="1"/>
              <a:t>stackoverflow.blog</a:t>
            </a:r>
            <a:r>
              <a:rPr lang="en-US" dirty="0"/>
              <a:t>/2017/09/06/incredible-growth-python/</a:t>
            </a:r>
          </a:p>
        </p:txBody>
      </p:sp>
      <p:pic>
        <p:nvPicPr>
          <p:cNvPr id="1026" name="Picture 2" descr="https://zgab33vy595fw5zq-zippykid.netdna-ssl.com/wp-content/uploads/2017/09/growth_major_languages-1-1024x87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943" y="388943"/>
            <a:ext cx="6740447" cy="577940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061E1542-8C88-2340-BBB1-0A21C495E3C8}"/>
              </a:ext>
            </a:extLst>
          </p:cNvPr>
          <p:cNvPicPr>
            <a:picLocks noChangeAspect="1"/>
          </p:cNvPicPr>
          <p:nvPr/>
        </p:nvPicPr>
        <p:blipFill>
          <a:blip r:embed="rId3"/>
          <a:stretch>
            <a:fillRect/>
          </a:stretch>
        </p:blipFill>
        <p:spPr>
          <a:xfrm>
            <a:off x="11005846" y="6232560"/>
            <a:ext cx="518099" cy="373513"/>
          </a:xfrm>
          <a:prstGeom prst="rect">
            <a:avLst/>
          </a:prstGeom>
        </p:spPr>
      </p:pic>
      <p:pic>
        <p:nvPicPr>
          <p:cNvPr id="6" name="Picture 2" descr="oursera Logo"/>
          <p:cNvPicPr>
            <a:picLocks noChangeAspect="1" noChangeArrowheads="1"/>
          </p:cNvPicPr>
          <p:nvPr/>
        </p:nvPicPr>
        <p:blipFill rotWithShape="1">
          <a:blip r:embed="rId4">
            <a:extLst>
              <a:ext uri="{28A0092B-C50C-407E-A947-70E740481C1C}">
                <a14:useLocalDpi xmlns:a14="http://schemas.microsoft.com/office/drawing/2010/main" val="0"/>
              </a:ext>
            </a:extLst>
          </a:blip>
          <a:srcRect l="8940" t="16600" r="7412" b="17964"/>
          <a:stretch/>
        </p:blipFill>
        <p:spPr bwMode="auto">
          <a:xfrm>
            <a:off x="919033" y="5504820"/>
            <a:ext cx="1838681" cy="373969"/>
          </a:xfrm>
          <a:prstGeom prst="rect">
            <a:avLst/>
          </a:prstGeom>
          <a:noFill/>
          <a:ln w="12700">
            <a:solidFill>
              <a:srgbClr val="222A35">
                <a:alpha val="54902"/>
              </a:srgbClr>
            </a:solidFill>
          </a:ln>
          <a:extLst>
            <a:ext uri="{909E8E84-426E-40DD-AFC4-6F175D3DCCD1}">
              <a14:hiddenFill xmlns:a14="http://schemas.microsoft.com/office/drawing/2010/main">
                <a:solidFill>
                  <a:srgbClr val="FFFFFF"/>
                </a:solidFill>
              </a14:hiddenFill>
            </a:ext>
          </a:extLst>
        </p:spPr>
      </p:pic>
      <p:cxnSp>
        <p:nvCxnSpPr>
          <p:cNvPr id="3" name="Straight Arrow Connector 2"/>
          <p:cNvCxnSpPr>
            <a:stCxn id="6" idx="3"/>
          </p:cNvCxnSpPr>
          <p:nvPr/>
        </p:nvCxnSpPr>
        <p:spPr>
          <a:xfrm>
            <a:off x="2757714" y="5691805"/>
            <a:ext cx="1582057" cy="1869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6571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28265" b="-1"/>
          <a:stretch/>
        </p:blipFill>
        <p:spPr>
          <a:xfrm>
            <a:off x="-1" y="10"/>
            <a:ext cx="7370057" cy="685799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106" b="-4"/>
          <a:stretch/>
        </p:blipFill>
        <p:spPr>
          <a:xfrm>
            <a:off x="7534656" y="1"/>
            <a:ext cx="4657344" cy="334670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110" r="-4" b="-4"/>
          <a:stretch/>
        </p:blipFill>
        <p:spPr>
          <a:xfrm>
            <a:off x="7534654" y="3511296"/>
            <a:ext cx="4657346" cy="3346704"/>
          </a:xfrm>
          <a:prstGeom prst="rect">
            <a:avLst/>
          </a:prstGeom>
        </p:spPr>
      </p:pic>
      <p:sp>
        <p:nvSpPr>
          <p:cNvPr id="2" name="TextBox 1"/>
          <p:cNvSpPr txBox="1"/>
          <p:nvPr/>
        </p:nvSpPr>
        <p:spPr>
          <a:xfrm>
            <a:off x="9427589" y="6322769"/>
            <a:ext cx="2764411" cy="369332"/>
          </a:xfrm>
          <a:prstGeom prst="rect">
            <a:avLst/>
          </a:prstGeom>
          <a:noFill/>
        </p:spPr>
        <p:txBody>
          <a:bodyPr wrap="none" rtlCol="0">
            <a:spAutoFit/>
          </a:bodyPr>
          <a:lstStyle/>
          <a:p>
            <a:r>
              <a:rPr lang="en-US" dirty="0" err="1" smtClean="0">
                <a:solidFill>
                  <a:schemeClr val="bg1"/>
                </a:solidFill>
              </a:rPr>
              <a:t>www.sakaiger.com</a:t>
            </a:r>
            <a:r>
              <a:rPr lang="en-US" dirty="0" smtClean="0">
                <a:solidFill>
                  <a:schemeClr val="bg1"/>
                </a:solidFill>
              </a:rPr>
              <a:t>/</a:t>
            </a:r>
            <a:r>
              <a:rPr lang="en-US" dirty="0" err="1" smtClean="0">
                <a:solidFill>
                  <a:schemeClr val="bg1"/>
                </a:solidFill>
              </a:rPr>
              <a:t>sakaicar</a:t>
            </a:r>
            <a:endParaRPr lang="en-US" dirty="0">
              <a:solidFill>
                <a:schemeClr val="bg1"/>
              </a:solidFill>
            </a:endParaRPr>
          </a:p>
        </p:txBody>
      </p:sp>
    </p:spTree>
    <p:extLst>
      <p:ext uri="{BB962C8B-B14F-4D97-AF65-F5344CB8AC3E}">
        <p14:creationId xmlns:p14="http://schemas.microsoft.com/office/powerpoint/2010/main" val="963972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413111" y="640081"/>
            <a:ext cx="5138808" cy="3352473"/>
          </a:xfrm>
          <a:noFill/>
        </p:spPr>
        <p:txBody>
          <a:bodyPr vert="horz" lIns="91440" tIns="45720" rIns="91440" bIns="45720" rtlCol="0" anchor="b">
            <a:normAutofit/>
          </a:bodyPr>
          <a:lstStyle/>
          <a:p>
            <a:pPr algn="ctr"/>
            <a:r>
              <a:rPr lang="en-US" sz="6000" kern="1200" dirty="0" smtClean="0">
                <a:solidFill>
                  <a:schemeClr val="tx1"/>
                </a:solidFill>
                <a:latin typeface="+mj-lt"/>
                <a:ea typeface="+mj-ea"/>
                <a:cs typeface="+mj-cs"/>
              </a:rPr>
              <a:t>Now Where?</a:t>
            </a:r>
            <a:endParaRPr lang="en-US" sz="60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xmlns="" id="{4913D8DA-B72B-46FB-9E5D-656A0EB0A4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6107584"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26">
            <a:extLst>
              <a:ext uri="{FF2B5EF4-FFF2-40B4-BE49-F238E27FC236}">
                <a16:creationId xmlns:a16="http://schemas.microsoft.com/office/drawing/2014/main" xmlns="" id="{63CDDC8E-3FD0-4545-A664-7661835B45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480917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xmlns="" id="{F8ADBB7F-C34D-4599-A202-E7288F78CF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66500" y="1344157"/>
            <a:ext cx="4169664" cy="4169664"/>
          </a:xfrm>
          <a:prstGeom prst="rect">
            <a:avLst/>
          </a:prstGeom>
          <a:effectLst/>
        </p:spPr>
      </p:pic>
    </p:spTree>
    <p:extLst>
      <p:ext uri="{BB962C8B-B14F-4D97-AF65-F5344CB8AC3E}">
        <p14:creationId xmlns:p14="http://schemas.microsoft.com/office/powerpoint/2010/main" val="366773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 y="0"/>
            <a:ext cx="10696857" cy="6858000"/>
          </a:xfrm>
          <a:prstGeom prst="rect">
            <a:avLst/>
          </a:prstGeom>
        </p:spPr>
      </p:pic>
    </p:spTree>
    <p:extLst>
      <p:ext uri="{BB962C8B-B14F-4D97-AF65-F5344CB8AC3E}">
        <p14:creationId xmlns:p14="http://schemas.microsoft.com/office/powerpoint/2010/main" val="1749483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Liberal Arts Technology (LAT)</a:t>
            </a:r>
            <a:endParaRPr lang="en-US" dirty="0"/>
          </a:p>
        </p:txBody>
      </p:sp>
      <p:sp>
        <p:nvSpPr>
          <p:cNvPr id="4" name="TextBox 3"/>
          <p:cNvSpPr txBox="1"/>
          <p:nvPr/>
        </p:nvSpPr>
        <p:spPr>
          <a:xfrm>
            <a:off x="838200" y="1724026"/>
            <a:ext cx="10001251" cy="4708981"/>
          </a:xfrm>
          <a:prstGeom prst="rect">
            <a:avLst/>
          </a:prstGeom>
          <a:noFill/>
        </p:spPr>
        <p:txBody>
          <a:bodyPr wrap="square" rtlCol="0">
            <a:spAutoFit/>
          </a:bodyPr>
          <a:lstStyle/>
          <a:p>
            <a:r>
              <a:rPr lang="en-US" sz="2000" dirty="0" smtClean="0">
                <a:solidFill>
                  <a:srgbClr val="000000"/>
                </a:solidFill>
                <a:latin typeface="ArialMT" charset="0"/>
              </a:rPr>
              <a:t>The goal for this effort is to develop a technology curriculum that can be easily added to the course catalog of a liberal arts school/college.   Through a combination of course design, supporting material, a teacher community and teacher training - these course will be taught naturally be liberal arts faculty.  These courses will not require the hiring of Computer Science Faculty or adjunct specialists.  The learning will always be grounded in Liberal Arts Principles.  This program is not intended as a replacement for a Computer Science curriculum, but can be used to better prepare students for more advanced computer science courses if the students are interested in those courses.</a:t>
            </a:r>
            <a:endParaRPr lang="en-US" sz="2000" dirty="0" smtClean="0">
              <a:solidFill>
                <a:srgbClr val="000000"/>
              </a:solidFill>
              <a:latin typeface="Times-Roman" charset="0"/>
            </a:endParaRPr>
          </a:p>
          <a:p>
            <a:endParaRPr lang="en-US" sz="2000" dirty="0" smtClean="0">
              <a:solidFill>
                <a:srgbClr val="000000"/>
              </a:solidFill>
              <a:latin typeface="Times-Roman" charset="0"/>
            </a:endParaRPr>
          </a:p>
          <a:p>
            <a:r>
              <a:rPr lang="en-US" sz="2000" dirty="0" smtClean="0">
                <a:solidFill>
                  <a:srgbClr val="000000"/>
                </a:solidFill>
                <a:latin typeface="ArialMT" charset="0"/>
              </a:rPr>
              <a:t>Throughout this program, the focus is on using free and openly licensed course materials to keep the cost of this program as low as possible for adopting institutions.  The free and licensed materials will include books, quizzes, PowerPoint slides, automated grading software, and other supporting material to help teachers come up to speed quickly.</a:t>
            </a:r>
            <a:endParaRPr lang="en-US" sz="2000" dirty="0" smtClean="0">
              <a:solidFill>
                <a:srgbClr val="000000"/>
              </a:solidFill>
              <a:latin typeface="Times-Roman" charset="0"/>
            </a:endParaRPr>
          </a:p>
          <a:p>
            <a:endParaRPr lang="en-US" sz="2000" dirty="0"/>
          </a:p>
        </p:txBody>
      </p:sp>
    </p:spTree>
    <p:extLst>
      <p:ext uri="{BB962C8B-B14F-4D97-AF65-F5344CB8AC3E}">
        <p14:creationId xmlns:p14="http://schemas.microsoft.com/office/powerpoint/2010/main" val="783656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173591" y="694483"/>
            <a:ext cx="1737360" cy="943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APCS</a:t>
            </a:r>
          </a:p>
          <a:p>
            <a:pPr algn="ctr"/>
            <a:r>
              <a:rPr lang="en-US" dirty="0" smtClean="0"/>
              <a:t>Java</a:t>
            </a:r>
          </a:p>
          <a:p>
            <a:pPr algn="ctr"/>
            <a:r>
              <a:rPr lang="en-US" dirty="0" smtClean="0"/>
              <a:t>3 Cr (12)</a:t>
            </a:r>
            <a:endParaRPr lang="en-US" dirty="0"/>
          </a:p>
        </p:txBody>
      </p:sp>
      <p:sp>
        <p:nvSpPr>
          <p:cNvPr id="5" name="Rounded Rectangle 4"/>
          <p:cNvSpPr/>
          <p:nvPr/>
        </p:nvSpPr>
        <p:spPr>
          <a:xfrm>
            <a:off x="5804109" y="4931501"/>
            <a:ext cx="2108201" cy="1026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PY4E (Part 1)</a:t>
            </a:r>
          </a:p>
          <a:p>
            <a:pPr algn="ctr"/>
            <a:r>
              <a:rPr lang="en-US" dirty="0" smtClean="0"/>
              <a:t>Programming</a:t>
            </a:r>
          </a:p>
          <a:p>
            <a:pPr algn="ctr"/>
            <a:r>
              <a:rPr lang="en-US" dirty="0" smtClean="0"/>
              <a:t>1.5 Cr (8/9)</a:t>
            </a:r>
            <a:endParaRPr lang="en-US" dirty="0"/>
          </a:p>
        </p:txBody>
      </p:sp>
      <p:sp>
        <p:nvSpPr>
          <p:cNvPr id="6" name="Rounded Rectangle 5"/>
          <p:cNvSpPr/>
          <p:nvPr/>
        </p:nvSpPr>
        <p:spPr>
          <a:xfrm>
            <a:off x="8316850" y="3583402"/>
            <a:ext cx="2104614"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PY4E (Part 2)</a:t>
            </a:r>
          </a:p>
          <a:p>
            <a:pPr algn="ctr"/>
            <a:r>
              <a:rPr lang="en-US" dirty="0" smtClean="0"/>
              <a:t>Data Analysis</a:t>
            </a:r>
          </a:p>
          <a:p>
            <a:pPr algn="ctr"/>
            <a:r>
              <a:rPr lang="en-US" dirty="0" smtClean="0"/>
              <a:t>3 Cr (10/11)</a:t>
            </a:r>
            <a:endParaRPr lang="en-US" dirty="0"/>
          </a:p>
        </p:txBody>
      </p:sp>
      <p:sp>
        <p:nvSpPr>
          <p:cNvPr id="7" name="Rounded Rectangle 6"/>
          <p:cNvSpPr/>
          <p:nvPr/>
        </p:nvSpPr>
        <p:spPr>
          <a:xfrm>
            <a:off x="2475776" y="4931501"/>
            <a:ext cx="2021840" cy="924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WD4E (Part 1)</a:t>
            </a:r>
          </a:p>
          <a:p>
            <a:pPr algn="ctr"/>
            <a:r>
              <a:rPr lang="en-US" dirty="0" smtClean="0"/>
              <a:t>HTML/CSS</a:t>
            </a:r>
          </a:p>
          <a:p>
            <a:pPr algn="ctr"/>
            <a:r>
              <a:rPr lang="en-US" dirty="0" smtClean="0"/>
              <a:t>1.5 Cr (8/9)</a:t>
            </a:r>
            <a:endParaRPr lang="en-US" dirty="0"/>
          </a:p>
        </p:txBody>
      </p:sp>
      <p:sp>
        <p:nvSpPr>
          <p:cNvPr id="8" name="Rounded Rectangle 7"/>
          <p:cNvSpPr/>
          <p:nvPr/>
        </p:nvSpPr>
        <p:spPr>
          <a:xfrm>
            <a:off x="3442441" y="3307592"/>
            <a:ext cx="2093221"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DJ4E </a:t>
            </a:r>
          </a:p>
          <a:p>
            <a:pPr algn="ctr"/>
            <a:r>
              <a:rPr lang="en-US" dirty="0" smtClean="0"/>
              <a:t>Django/JS</a:t>
            </a:r>
          </a:p>
          <a:p>
            <a:pPr algn="ctr"/>
            <a:r>
              <a:rPr lang="en-US" dirty="0" smtClean="0"/>
              <a:t>3.0 Cr (10/11)</a:t>
            </a:r>
            <a:endParaRPr lang="en-US" dirty="0"/>
          </a:p>
        </p:txBody>
      </p:sp>
      <p:sp>
        <p:nvSpPr>
          <p:cNvPr id="9" name="Rounded Rectangle 8"/>
          <p:cNvSpPr/>
          <p:nvPr/>
        </p:nvSpPr>
        <p:spPr>
          <a:xfrm>
            <a:off x="5858130" y="2562391"/>
            <a:ext cx="2021840"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CC4E (</a:t>
            </a:r>
            <a:r>
              <a:rPr lang="en-US" dirty="0" err="1" smtClean="0"/>
              <a:t>ch</a:t>
            </a:r>
            <a:r>
              <a:rPr lang="en-US" dirty="0" smtClean="0"/>
              <a:t> 1-10)</a:t>
            </a:r>
          </a:p>
          <a:p>
            <a:pPr algn="ctr"/>
            <a:r>
              <a:rPr lang="en-US" dirty="0" smtClean="0"/>
              <a:t>C / </a:t>
            </a:r>
            <a:r>
              <a:rPr lang="en-US" dirty="0" err="1" smtClean="0"/>
              <a:t>Alg</a:t>
            </a:r>
            <a:r>
              <a:rPr lang="en-US" dirty="0" smtClean="0"/>
              <a:t> / Data St</a:t>
            </a:r>
          </a:p>
          <a:p>
            <a:pPr algn="ctr"/>
            <a:r>
              <a:rPr lang="en-US" dirty="0" smtClean="0"/>
              <a:t>3 Cr (11)</a:t>
            </a:r>
          </a:p>
        </p:txBody>
      </p:sp>
      <p:sp>
        <p:nvSpPr>
          <p:cNvPr id="10" name="Rounded Rectangle 9"/>
          <p:cNvSpPr/>
          <p:nvPr/>
        </p:nvSpPr>
        <p:spPr>
          <a:xfrm>
            <a:off x="8108420" y="1236004"/>
            <a:ext cx="2021840"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HW4E (</a:t>
            </a:r>
            <a:r>
              <a:rPr lang="en-US" dirty="0" err="1" smtClean="0"/>
              <a:t>ch</a:t>
            </a:r>
            <a:r>
              <a:rPr lang="en-US" dirty="0" smtClean="0"/>
              <a:t> 1-10)</a:t>
            </a:r>
          </a:p>
          <a:p>
            <a:pPr algn="ctr"/>
            <a:r>
              <a:rPr lang="en-US" dirty="0" smtClean="0"/>
              <a:t>Circuits/Gates</a:t>
            </a:r>
          </a:p>
          <a:p>
            <a:pPr algn="ctr"/>
            <a:r>
              <a:rPr lang="en-US" dirty="0" smtClean="0"/>
              <a:t>1.5 Cr (11)</a:t>
            </a:r>
          </a:p>
        </p:txBody>
      </p:sp>
      <p:cxnSp>
        <p:nvCxnSpPr>
          <p:cNvPr id="11" name="Elbow Connector 10"/>
          <p:cNvCxnSpPr>
            <a:stCxn id="12" idx="0"/>
            <a:endCxn id="6" idx="3"/>
          </p:cNvCxnSpPr>
          <p:nvPr/>
        </p:nvCxnSpPr>
        <p:spPr>
          <a:xfrm rot="16200000" flipV="1">
            <a:off x="7980162" y="96825"/>
            <a:ext cx="69968" cy="2208389"/>
          </a:xfrm>
          <a:prstGeom prst="bentConnector2">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2"/>
          </p:cNvCxnSpPr>
          <p:nvPr/>
        </p:nvCxnSpPr>
        <p:spPr>
          <a:xfrm rot="16200000" flipV="1">
            <a:off x="5929598" y="1750262"/>
            <a:ext cx="1052126" cy="826779"/>
          </a:xfrm>
          <a:prstGeom prst="bentConnector3">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endCxn id="12" idx="2"/>
          </p:cNvCxnSpPr>
          <p:nvPr/>
        </p:nvCxnSpPr>
        <p:spPr>
          <a:xfrm rot="5400000" flipH="1" flipV="1">
            <a:off x="7760100" y="1330475"/>
            <a:ext cx="468191" cy="2250290"/>
          </a:xfrm>
          <a:prstGeom prst="bentConnector3">
            <a:avLst>
              <a:gd name="adj1" fmla="val 50000"/>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0"/>
            <a:endCxn id="10" idx="2"/>
          </p:cNvCxnSpPr>
          <p:nvPr/>
        </p:nvCxnSpPr>
        <p:spPr>
          <a:xfrm rot="5400000" flipH="1" flipV="1">
            <a:off x="3668680" y="4111129"/>
            <a:ext cx="638389" cy="1002356"/>
          </a:xfrm>
          <a:prstGeom prst="bentConnector3">
            <a:avLst>
              <a:gd name="adj1" fmla="val 50000"/>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7" idx="0"/>
            <a:endCxn id="10" idx="2"/>
          </p:cNvCxnSpPr>
          <p:nvPr/>
        </p:nvCxnSpPr>
        <p:spPr>
          <a:xfrm rot="16200000" flipV="1">
            <a:off x="5354437" y="3427728"/>
            <a:ext cx="638389" cy="2369158"/>
          </a:xfrm>
          <a:prstGeom prst="bentConnector3">
            <a:avLst>
              <a:gd name="adj1" fmla="val 50000"/>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0"/>
            <a:endCxn id="11" idx="2"/>
          </p:cNvCxnSpPr>
          <p:nvPr/>
        </p:nvCxnSpPr>
        <p:spPr>
          <a:xfrm rot="5400000" flipH="1" flipV="1">
            <a:off x="6171835" y="4234286"/>
            <a:ext cx="1383590" cy="10840"/>
          </a:xfrm>
          <a:prstGeom prst="bentConnector3">
            <a:avLst>
              <a:gd name="adj1" fmla="val 50000"/>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7" idx="0"/>
            <a:endCxn id="8" idx="1"/>
          </p:cNvCxnSpPr>
          <p:nvPr/>
        </p:nvCxnSpPr>
        <p:spPr>
          <a:xfrm rot="5400000" flipH="1" flipV="1">
            <a:off x="7167481" y="3782132"/>
            <a:ext cx="840099" cy="1458640"/>
          </a:xfrm>
          <a:prstGeom prst="bentConnector2">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11" idx="3"/>
          </p:cNvCxnSpPr>
          <p:nvPr/>
        </p:nvCxnSpPr>
        <p:spPr>
          <a:xfrm rot="16200000" flipV="1">
            <a:off x="8366226" y="2568895"/>
            <a:ext cx="516676" cy="1489187"/>
          </a:xfrm>
          <a:prstGeom prst="bentConnector2">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551329" y="3365563"/>
            <a:ext cx="2594248" cy="985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WD4E (Part 2)</a:t>
            </a:r>
          </a:p>
          <a:p>
            <a:pPr algn="ctr"/>
            <a:r>
              <a:rPr lang="en-US" dirty="0" smtClean="0"/>
              <a:t>Design / Accessibility</a:t>
            </a:r>
          </a:p>
          <a:p>
            <a:pPr algn="ctr"/>
            <a:r>
              <a:rPr lang="en-US" dirty="0" smtClean="0"/>
              <a:t>1.5 Cr (9/10)</a:t>
            </a:r>
            <a:endParaRPr lang="en-US" dirty="0"/>
          </a:p>
        </p:txBody>
      </p:sp>
      <p:cxnSp>
        <p:nvCxnSpPr>
          <p:cNvPr id="20" name="Elbow Connector 19"/>
          <p:cNvCxnSpPr>
            <a:stCxn id="9" idx="1"/>
          </p:cNvCxnSpPr>
          <p:nvPr/>
        </p:nvCxnSpPr>
        <p:spPr>
          <a:xfrm rot="10800000">
            <a:off x="1848454" y="4351083"/>
            <a:ext cx="627323" cy="1042699"/>
          </a:xfrm>
          <a:prstGeom prst="bentConnector2">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11" idx="1"/>
          </p:cNvCxnSpPr>
          <p:nvPr/>
        </p:nvCxnSpPr>
        <p:spPr>
          <a:xfrm rot="5400000" flipH="1" flipV="1">
            <a:off x="5053158" y="2491045"/>
            <a:ext cx="240866" cy="1369078"/>
          </a:xfrm>
          <a:prstGeom prst="bentConnector2">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itle 86"/>
          <p:cNvSpPr>
            <a:spLocks noGrp="1"/>
          </p:cNvSpPr>
          <p:nvPr>
            <p:ph type="title" idx="4294967295"/>
          </p:nvPr>
        </p:nvSpPr>
        <p:spPr>
          <a:xfrm>
            <a:off x="551328" y="752474"/>
            <a:ext cx="3937724" cy="1251137"/>
          </a:xfrm>
          <a:solidFill>
            <a:schemeClr val="bg1"/>
          </a:solidFill>
        </p:spPr>
        <p:txBody>
          <a:bodyPr>
            <a:normAutofit fontScale="90000"/>
          </a:bodyPr>
          <a:lstStyle/>
          <a:p>
            <a:pPr algn="ctr"/>
            <a:r>
              <a:rPr lang="en-US" dirty="0" smtClean="0"/>
              <a:t>Programming</a:t>
            </a:r>
            <a:br>
              <a:rPr lang="en-US" dirty="0" smtClean="0"/>
            </a:br>
            <a:r>
              <a:rPr lang="en-US" dirty="0" smtClean="0"/>
              <a:t>Curriculum</a:t>
            </a:r>
            <a:endParaRPr lang="en-US" dirty="0"/>
          </a:p>
        </p:txBody>
      </p:sp>
      <p:sp>
        <p:nvSpPr>
          <p:cNvPr id="23" name="Rounded Rectangle 22"/>
          <p:cNvSpPr/>
          <p:nvPr/>
        </p:nvSpPr>
        <p:spPr>
          <a:xfrm>
            <a:off x="5173591" y="116107"/>
            <a:ext cx="1737360" cy="3891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CS1</a:t>
            </a:r>
            <a:endParaRPr lang="en-US" dirty="0"/>
          </a:p>
        </p:txBody>
      </p:sp>
      <p:sp>
        <p:nvSpPr>
          <p:cNvPr id="24" name="Rounded Rectangle 23"/>
          <p:cNvSpPr/>
          <p:nvPr/>
        </p:nvSpPr>
        <p:spPr>
          <a:xfrm>
            <a:off x="1124381" y="6227311"/>
            <a:ext cx="10716520" cy="3891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a:t>
            </a:r>
            <a:r>
              <a:rPr lang="en-US" dirty="0" err="1" smtClean="0"/>
              <a:t>MindStorms</a:t>
            </a:r>
            <a:r>
              <a:rPr lang="en-US" dirty="0" smtClean="0"/>
              <a:t>/</a:t>
            </a:r>
            <a:r>
              <a:rPr lang="en-US" dirty="0" err="1" smtClean="0"/>
              <a:t>etc</a:t>
            </a:r>
            <a:r>
              <a:rPr lang="is-IS" dirty="0" smtClean="0"/>
              <a:t>…</a:t>
            </a:r>
            <a:r>
              <a:rPr lang="en-US" dirty="0" smtClean="0"/>
              <a:t> 6/7/8</a:t>
            </a:r>
            <a:endParaRPr lang="en-US" dirty="0"/>
          </a:p>
        </p:txBody>
      </p:sp>
    </p:spTree>
    <p:extLst>
      <p:ext uri="{BB962C8B-B14F-4D97-AF65-F5344CB8AC3E}">
        <p14:creationId xmlns:p14="http://schemas.microsoft.com/office/powerpoint/2010/main" val="2044339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742950"/>
            <a:ext cx="8970726" cy="5078313"/>
          </a:xfrm>
          <a:prstGeom prst="rect">
            <a:avLst/>
          </a:prstGeom>
          <a:noFill/>
        </p:spPr>
        <p:txBody>
          <a:bodyPr wrap="none" rtlCol="0">
            <a:spAutoFit/>
          </a:bodyPr>
          <a:lstStyle/>
          <a:p>
            <a:r>
              <a:rPr lang="en-US" dirty="0">
                <a:solidFill>
                  <a:srgbClr val="C814C9"/>
                </a:solidFill>
                <a:latin typeface="Menlo-Regular" charset="0"/>
              </a:rPr>
              <a:t>from</a:t>
            </a:r>
            <a:r>
              <a:rPr lang="en-US" dirty="0">
                <a:solidFill>
                  <a:srgbClr val="000000"/>
                </a:solidFill>
                <a:latin typeface="Menlo-Regular" charset="0"/>
              </a:rPr>
              <a:t> </a:t>
            </a:r>
            <a:r>
              <a:rPr lang="en-US" dirty="0" err="1">
                <a:solidFill>
                  <a:srgbClr val="000000"/>
                </a:solidFill>
                <a:latin typeface="Menlo-Regular" charset="0"/>
              </a:rPr>
              <a:t>django.shortcuts</a:t>
            </a:r>
            <a:r>
              <a:rPr lang="en-US" dirty="0">
                <a:solidFill>
                  <a:srgbClr val="000000"/>
                </a:solidFill>
                <a:latin typeface="Menlo-Regular" charset="0"/>
              </a:rPr>
              <a:t> </a:t>
            </a:r>
            <a:r>
              <a:rPr lang="en-US" dirty="0">
                <a:solidFill>
                  <a:srgbClr val="C814C9"/>
                </a:solidFill>
                <a:latin typeface="Menlo-Regular" charset="0"/>
              </a:rPr>
              <a:t>import</a:t>
            </a:r>
            <a:r>
              <a:rPr lang="en-US" dirty="0">
                <a:solidFill>
                  <a:srgbClr val="000000"/>
                </a:solidFill>
                <a:latin typeface="Menlo-Regular" charset="0"/>
              </a:rPr>
              <a:t> render</a:t>
            </a:r>
          </a:p>
          <a:p>
            <a:r>
              <a:rPr lang="en-US" dirty="0">
                <a:solidFill>
                  <a:srgbClr val="C814C9"/>
                </a:solidFill>
                <a:latin typeface="Menlo-Regular" charset="0"/>
              </a:rPr>
              <a:t>from</a:t>
            </a:r>
            <a:r>
              <a:rPr lang="en-US" dirty="0">
                <a:solidFill>
                  <a:srgbClr val="000000"/>
                </a:solidFill>
                <a:latin typeface="Menlo-Regular" charset="0"/>
              </a:rPr>
              <a:t> </a:t>
            </a:r>
            <a:r>
              <a:rPr lang="en-US" dirty="0" err="1">
                <a:solidFill>
                  <a:srgbClr val="000000"/>
                </a:solidFill>
                <a:latin typeface="Menlo-Regular" charset="0"/>
              </a:rPr>
              <a:t>django.views</a:t>
            </a:r>
            <a:r>
              <a:rPr lang="en-US" dirty="0">
                <a:solidFill>
                  <a:srgbClr val="000000"/>
                </a:solidFill>
                <a:latin typeface="Menlo-Regular" charset="0"/>
              </a:rPr>
              <a:t> </a:t>
            </a:r>
            <a:r>
              <a:rPr lang="en-US" dirty="0">
                <a:solidFill>
                  <a:srgbClr val="C814C9"/>
                </a:solidFill>
                <a:latin typeface="Menlo-Regular" charset="0"/>
              </a:rPr>
              <a:t>import</a:t>
            </a:r>
            <a:r>
              <a:rPr lang="en-US" dirty="0">
                <a:solidFill>
                  <a:srgbClr val="000000"/>
                </a:solidFill>
                <a:latin typeface="Menlo-Regular" charset="0"/>
              </a:rPr>
              <a:t> View</a:t>
            </a:r>
          </a:p>
          <a:p>
            <a:endParaRPr lang="en-US" dirty="0">
              <a:solidFill>
                <a:srgbClr val="000000"/>
              </a:solidFill>
              <a:latin typeface="Menlo-Regular" charset="0"/>
            </a:endParaRPr>
          </a:p>
          <a:p>
            <a:r>
              <a:rPr lang="en-US" dirty="0">
                <a:solidFill>
                  <a:srgbClr val="C814C9"/>
                </a:solidFill>
                <a:latin typeface="Menlo-Regular" charset="0"/>
              </a:rPr>
              <a:t>from</a:t>
            </a:r>
            <a:r>
              <a:rPr lang="en-US" dirty="0">
                <a:solidFill>
                  <a:srgbClr val="000000"/>
                </a:solidFill>
                <a:latin typeface="Menlo-Regular" charset="0"/>
              </a:rPr>
              <a:t> </a:t>
            </a:r>
            <a:r>
              <a:rPr lang="en-US" dirty="0" err="1">
                <a:solidFill>
                  <a:srgbClr val="000000"/>
                </a:solidFill>
                <a:latin typeface="Menlo-Regular" charset="0"/>
              </a:rPr>
              <a:t>django_tsugi.mixins</a:t>
            </a:r>
            <a:r>
              <a:rPr lang="en-US" dirty="0">
                <a:solidFill>
                  <a:srgbClr val="000000"/>
                </a:solidFill>
                <a:latin typeface="Menlo-Regular" charset="0"/>
              </a:rPr>
              <a:t> </a:t>
            </a:r>
            <a:r>
              <a:rPr lang="en-US" dirty="0">
                <a:solidFill>
                  <a:srgbClr val="C814C9"/>
                </a:solidFill>
                <a:latin typeface="Menlo-Regular" charset="0"/>
              </a:rPr>
              <a:t>import</a:t>
            </a:r>
            <a:r>
              <a:rPr lang="en-US" dirty="0">
                <a:solidFill>
                  <a:srgbClr val="000000"/>
                </a:solidFill>
                <a:latin typeface="Menlo-Regular" charset="0"/>
              </a:rPr>
              <a:t> </a:t>
            </a:r>
            <a:r>
              <a:rPr lang="en-US" dirty="0" err="1">
                <a:solidFill>
                  <a:srgbClr val="000000"/>
                </a:solidFill>
                <a:latin typeface="Menlo-Regular" charset="0"/>
              </a:rPr>
              <a:t>TsugiMixin</a:t>
            </a:r>
            <a:endParaRPr lang="en-US" dirty="0">
              <a:solidFill>
                <a:srgbClr val="000000"/>
              </a:solidFill>
              <a:latin typeface="Menlo-Regular" charset="0"/>
            </a:endParaRPr>
          </a:p>
          <a:p>
            <a:endParaRPr lang="en-US" dirty="0">
              <a:solidFill>
                <a:srgbClr val="000000"/>
              </a:solidFill>
              <a:latin typeface="Menlo-Regular" charset="0"/>
            </a:endParaRPr>
          </a:p>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GradeView</a:t>
            </a:r>
            <a:r>
              <a:rPr lang="en-US" dirty="0">
                <a:solidFill>
                  <a:srgbClr val="000000"/>
                </a:solidFill>
                <a:latin typeface="Menlo-Regular" charset="0"/>
              </a:rPr>
              <a:t>(</a:t>
            </a:r>
            <a:r>
              <a:rPr lang="en-US" dirty="0" err="1">
                <a:solidFill>
                  <a:srgbClr val="000000"/>
                </a:solidFill>
                <a:latin typeface="Menlo-Regular" charset="0"/>
              </a:rPr>
              <a:t>TsugiMixin</a:t>
            </a:r>
            <a:r>
              <a:rPr lang="en-US" dirty="0">
                <a:solidFill>
                  <a:srgbClr val="000000"/>
                </a:solidFill>
                <a:latin typeface="Menlo-Regular" charset="0"/>
              </a:rPr>
              <a:t>, View):</a:t>
            </a:r>
          </a:p>
          <a:p>
            <a:endParaRPr lang="en-US" dirty="0">
              <a:solidFill>
                <a:srgbClr val="000000"/>
              </a:solidFill>
              <a:latin typeface="Menlo-Regular" charset="0"/>
            </a:endParaRPr>
          </a:p>
          <a:p>
            <a:r>
              <a:rPr lang="en-US" dirty="0">
                <a:solidFill>
                  <a:srgbClr val="000000"/>
                </a:solidFill>
                <a:latin typeface="Menlo-Regular" charset="0"/>
              </a:rPr>
              <a:t>    </a:t>
            </a:r>
            <a:r>
              <a:rPr lang="en-US" dirty="0" err="1">
                <a:solidFill>
                  <a:srgbClr val="C1651C"/>
                </a:solidFill>
                <a:latin typeface="Menlo-Regular" charset="0"/>
              </a:rPr>
              <a:t>def</a:t>
            </a:r>
            <a:r>
              <a:rPr lang="en-US" dirty="0">
                <a:solidFill>
                  <a:srgbClr val="000000"/>
                </a:solidFill>
                <a:latin typeface="Menlo-Regular" charset="0"/>
              </a:rPr>
              <a:t> </a:t>
            </a:r>
            <a:r>
              <a:rPr lang="en-US" dirty="0">
                <a:solidFill>
                  <a:srgbClr val="2EAEBB"/>
                </a:solidFill>
                <a:latin typeface="Menlo-Regular" charset="0"/>
              </a:rPr>
              <a:t>get</a:t>
            </a:r>
            <a:r>
              <a:rPr lang="en-US" dirty="0">
                <a:solidFill>
                  <a:srgbClr val="000000"/>
                </a:solidFill>
                <a:latin typeface="Menlo-Regular" charset="0"/>
              </a:rPr>
              <a:t>(self, request) :</a:t>
            </a:r>
          </a:p>
          <a:p>
            <a:r>
              <a:rPr lang="en-US" dirty="0">
                <a:solidFill>
                  <a:srgbClr val="000000"/>
                </a:solidFill>
                <a:latin typeface="Menlo-Regular" charset="0"/>
              </a:rPr>
              <a:t>        context = {</a:t>
            </a:r>
            <a:r>
              <a:rPr lang="en-US" dirty="0">
                <a:solidFill>
                  <a:srgbClr val="B42419"/>
                </a:solidFill>
                <a:latin typeface="Menlo-Regular" charset="0"/>
              </a:rPr>
              <a:t>'</a:t>
            </a:r>
            <a:r>
              <a:rPr lang="en-US" dirty="0" err="1">
                <a:solidFill>
                  <a:srgbClr val="B42419"/>
                </a:solidFill>
                <a:latin typeface="Menlo-Regular" charset="0"/>
              </a:rPr>
              <a:t>tsugi</a:t>
            </a:r>
            <a:r>
              <a:rPr lang="en-US" dirty="0">
                <a:solidFill>
                  <a:srgbClr val="B42419"/>
                </a:solidFill>
                <a:latin typeface="Menlo-Regular" charset="0"/>
              </a:rPr>
              <a:t>'</a:t>
            </a:r>
            <a:r>
              <a:rPr lang="en-US" dirty="0">
                <a:solidFill>
                  <a:srgbClr val="000000"/>
                </a:solidFill>
                <a:latin typeface="Menlo-Regular" charset="0"/>
              </a:rPr>
              <a:t>: </a:t>
            </a:r>
            <a:r>
              <a:rPr lang="en-US" dirty="0" err="1">
                <a:solidFill>
                  <a:srgbClr val="000000"/>
                </a:solidFill>
                <a:latin typeface="Menlo-Regular" charset="0"/>
              </a:rPr>
              <a:t>request.tsugi</a:t>
            </a:r>
            <a:r>
              <a:rPr lang="en-US" dirty="0">
                <a:solidFill>
                  <a:srgbClr val="000000"/>
                </a:solidFill>
                <a:latin typeface="Menlo-Regular" charset="0"/>
              </a:rPr>
              <a:t>}</a:t>
            </a:r>
          </a:p>
          <a:p>
            <a:r>
              <a:rPr lang="en-US" dirty="0">
                <a:solidFill>
                  <a:srgbClr val="000000"/>
                </a:solidFill>
                <a:latin typeface="Menlo-Regular" charset="0"/>
              </a:rPr>
              <a:t>        </a:t>
            </a:r>
            <a:r>
              <a:rPr lang="en-US" dirty="0">
                <a:solidFill>
                  <a:srgbClr val="C1651C"/>
                </a:solidFill>
                <a:latin typeface="Menlo-Regular" charset="0"/>
              </a:rPr>
              <a:t>return</a:t>
            </a:r>
            <a:r>
              <a:rPr lang="en-US" dirty="0">
                <a:solidFill>
                  <a:srgbClr val="000000"/>
                </a:solidFill>
                <a:latin typeface="Menlo-Regular" charset="0"/>
              </a:rPr>
              <a:t> render(request, </a:t>
            </a:r>
            <a:r>
              <a:rPr lang="en-US" dirty="0">
                <a:solidFill>
                  <a:srgbClr val="B42419"/>
                </a:solidFill>
                <a:latin typeface="Menlo-Regular" charset="0"/>
              </a:rPr>
              <a:t>'grade/</a:t>
            </a:r>
            <a:r>
              <a:rPr lang="en-US" dirty="0" err="1">
                <a:solidFill>
                  <a:srgbClr val="B42419"/>
                </a:solidFill>
                <a:latin typeface="Menlo-Regular" charset="0"/>
              </a:rPr>
              <a:t>main.html</a:t>
            </a:r>
            <a:r>
              <a:rPr lang="en-US" dirty="0">
                <a:solidFill>
                  <a:srgbClr val="B42419"/>
                </a:solidFill>
                <a:latin typeface="Menlo-Regular" charset="0"/>
              </a:rPr>
              <a:t>'</a:t>
            </a:r>
            <a:r>
              <a:rPr lang="en-US" dirty="0">
                <a:solidFill>
                  <a:srgbClr val="000000"/>
                </a:solidFill>
                <a:latin typeface="Menlo-Regular" charset="0"/>
              </a:rPr>
              <a:t>, context)</a:t>
            </a:r>
          </a:p>
          <a:p>
            <a:endParaRPr lang="en-US" dirty="0">
              <a:solidFill>
                <a:srgbClr val="000000"/>
              </a:solidFill>
              <a:latin typeface="Menlo-Regular" charset="0"/>
            </a:endParaRPr>
          </a:p>
          <a:p>
            <a:r>
              <a:rPr lang="en-US" dirty="0">
                <a:solidFill>
                  <a:srgbClr val="000000"/>
                </a:solidFill>
                <a:latin typeface="Menlo-Regular" charset="0"/>
              </a:rPr>
              <a:t>    </a:t>
            </a:r>
            <a:r>
              <a:rPr lang="en-US" dirty="0" err="1">
                <a:solidFill>
                  <a:srgbClr val="C1651C"/>
                </a:solidFill>
                <a:latin typeface="Menlo-Regular" charset="0"/>
              </a:rPr>
              <a:t>def</a:t>
            </a:r>
            <a:r>
              <a:rPr lang="en-US" dirty="0">
                <a:solidFill>
                  <a:srgbClr val="000000"/>
                </a:solidFill>
                <a:latin typeface="Menlo-Regular" charset="0"/>
              </a:rPr>
              <a:t> </a:t>
            </a:r>
            <a:r>
              <a:rPr lang="en-US" dirty="0">
                <a:solidFill>
                  <a:srgbClr val="2EAEBB"/>
                </a:solidFill>
                <a:latin typeface="Menlo-Regular" charset="0"/>
              </a:rPr>
              <a:t>post</a:t>
            </a:r>
            <a:r>
              <a:rPr lang="en-US" dirty="0">
                <a:solidFill>
                  <a:srgbClr val="000000"/>
                </a:solidFill>
                <a:latin typeface="Menlo-Regular" charset="0"/>
              </a:rPr>
              <a:t>(self, request) :</a:t>
            </a:r>
          </a:p>
          <a:p>
            <a:r>
              <a:rPr lang="en-US" dirty="0">
                <a:solidFill>
                  <a:srgbClr val="000000"/>
                </a:solidFill>
                <a:latin typeface="Menlo-Regular" charset="0"/>
              </a:rPr>
              <a:t>        grade = </a:t>
            </a:r>
            <a:r>
              <a:rPr lang="en-US" dirty="0">
                <a:solidFill>
                  <a:srgbClr val="2EAEBB"/>
                </a:solidFill>
                <a:latin typeface="Menlo-Regular" charset="0"/>
              </a:rPr>
              <a:t>float</a:t>
            </a:r>
            <a:r>
              <a:rPr lang="en-US" dirty="0">
                <a:solidFill>
                  <a:srgbClr val="000000"/>
                </a:solidFill>
                <a:latin typeface="Menlo-Regular" charset="0"/>
              </a:rPr>
              <a:t>(</a:t>
            </a:r>
            <a:r>
              <a:rPr lang="en-US" dirty="0" err="1">
                <a:solidFill>
                  <a:srgbClr val="000000"/>
                </a:solidFill>
                <a:latin typeface="Menlo-Regular" charset="0"/>
              </a:rPr>
              <a:t>request.POST.get</a:t>
            </a:r>
            <a:r>
              <a:rPr lang="en-US" dirty="0">
                <a:solidFill>
                  <a:srgbClr val="000000"/>
                </a:solidFill>
                <a:latin typeface="Menlo-Regular" charset="0"/>
              </a:rPr>
              <a:t>(</a:t>
            </a:r>
            <a:r>
              <a:rPr lang="en-US" dirty="0">
                <a:solidFill>
                  <a:srgbClr val="B42419"/>
                </a:solidFill>
                <a:latin typeface="Menlo-Regular" charset="0"/>
              </a:rPr>
              <a:t>'grade'</a:t>
            </a:r>
            <a:r>
              <a:rPr lang="en-US" dirty="0">
                <a:solidFill>
                  <a:srgbClr val="000000"/>
                </a:solidFill>
                <a:latin typeface="Menlo-Regular" charset="0"/>
              </a:rPr>
              <a:t>))</a:t>
            </a:r>
          </a:p>
          <a:p>
            <a:r>
              <a:rPr lang="en-US" dirty="0">
                <a:solidFill>
                  <a:srgbClr val="000000"/>
                </a:solidFill>
                <a:latin typeface="Menlo-Regular" charset="0"/>
              </a:rPr>
              <a:t>        comment = </a:t>
            </a:r>
            <a:r>
              <a:rPr lang="en-US" dirty="0" err="1">
                <a:solidFill>
                  <a:srgbClr val="000000"/>
                </a:solidFill>
                <a:latin typeface="Menlo-Regular" charset="0"/>
              </a:rPr>
              <a:t>request.POST.get</a:t>
            </a:r>
            <a:r>
              <a:rPr lang="en-US" dirty="0">
                <a:solidFill>
                  <a:srgbClr val="000000"/>
                </a:solidFill>
                <a:latin typeface="Menlo-Regular" charset="0"/>
              </a:rPr>
              <a:t>(</a:t>
            </a:r>
            <a:r>
              <a:rPr lang="en-US" dirty="0">
                <a:solidFill>
                  <a:srgbClr val="B42419"/>
                </a:solidFill>
                <a:latin typeface="Menlo-Regular" charset="0"/>
              </a:rPr>
              <a:t>'comment'</a:t>
            </a:r>
            <a:r>
              <a:rPr lang="en-US" dirty="0">
                <a:solidFill>
                  <a:srgbClr val="000000"/>
                </a:solidFill>
                <a:latin typeface="Menlo-Regular" charset="0"/>
              </a:rPr>
              <a:t>)</a:t>
            </a:r>
          </a:p>
          <a:p>
            <a:endParaRPr lang="en-US" dirty="0">
              <a:solidFill>
                <a:srgbClr val="000000"/>
              </a:solidFill>
              <a:latin typeface="Menlo-Regular" charset="0"/>
            </a:endParaRPr>
          </a:p>
          <a:p>
            <a:r>
              <a:rPr lang="en-US" dirty="0">
                <a:solidFill>
                  <a:srgbClr val="000000"/>
                </a:solidFill>
                <a:latin typeface="Menlo-Regular" charset="0"/>
              </a:rPr>
              <a:t>        </a:t>
            </a:r>
            <a:r>
              <a:rPr lang="en-US" dirty="0" err="1">
                <a:solidFill>
                  <a:srgbClr val="000000"/>
                </a:solidFill>
                <a:latin typeface="Menlo-Regular" charset="0"/>
              </a:rPr>
              <a:t>retval</a:t>
            </a:r>
            <a:r>
              <a:rPr lang="en-US" dirty="0">
                <a:solidFill>
                  <a:srgbClr val="000000"/>
                </a:solidFill>
                <a:latin typeface="Menlo-Regular" charset="0"/>
              </a:rPr>
              <a:t> = </a:t>
            </a:r>
            <a:r>
              <a:rPr lang="en-US" dirty="0" err="1">
                <a:solidFill>
                  <a:srgbClr val="000000"/>
                </a:solidFill>
                <a:latin typeface="Menlo-Regular" charset="0"/>
              </a:rPr>
              <a:t>request.tsugi.result.gradeSend</a:t>
            </a:r>
            <a:r>
              <a:rPr lang="en-US" dirty="0">
                <a:solidFill>
                  <a:srgbClr val="000000"/>
                </a:solidFill>
                <a:latin typeface="Menlo-Regular" charset="0"/>
              </a:rPr>
              <a:t>(grade, comment)</a:t>
            </a:r>
          </a:p>
          <a:p>
            <a:r>
              <a:rPr lang="en-US" dirty="0">
                <a:solidFill>
                  <a:srgbClr val="000000"/>
                </a:solidFill>
                <a:latin typeface="Menlo-Regular" charset="0"/>
              </a:rPr>
              <a:t>        context = {</a:t>
            </a:r>
            <a:r>
              <a:rPr lang="en-US" dirty="0">
                <a:solidFill>
                  <a:srgbClr val="B42419"/>
                </a:solidFill>
                <a:latin typeface="Menlo-Regular" charset="0"/>
              </a:rPr>
              <a:t>'</a:t>
            </a:r>
            <a:r>
              <a:rPr lang="en-US" dirty="0" err="1">
                <a:solidFill>
                  <a:srgbClr val="B42419"/>
                </a:solidFill>
                <a:latin typeface="Menlo-Regular" charset="0"/>
              </a:rPr>
              <a:t>tsugi</a:t>
            </a:r>
            <a:r>
              <a:rPr lang="en-US" dirty="0">
                <a:solidFill>
                  <a:srgbClr val="B42419"/>
                </a:solidFill>
                <a:latin typeface="Menlo-Regular" charset="0"/>
              </a:rPr>
              <a:t>'</a:t>
            </a:r>
            <a:r>
              <a:rPr lang="en-US" dirty="0">
                <a:solidFill>
                  <a:srgbClr val="000000"/>
                </a:solidFill>
                <a:latin typeface="Menlo-Regular" charset="0"/>
              </a:rPr>
              <a:t>: </a:t>
            </a:r>
            <a:r>
              <a:rPr lang="en-US" dirty="0" err="1">
                <a:solidFill>
                  <a:srgbClr val="000000"/>
                </a:solidFill>
                <a:latin typeface="Menlo-Regular" charset="0"/>
              </a:rPr>
              <a:t>request.tsugi</a:t>
            </a:r>
            <a:r>
              <a:rPr lang="en-US" dirty="0">
                <a:solidFill>
                  <a:srgbClr val="000000"/>
                </a:solidFill>
                <a:latin typeface="Menlo-Regular" charset="0"/>
              </a:rPr>
              <a:t>, </a:t>
            </a:r>
            <a:r>
              <a:rPr lang="en-US" dirty="0">
                <a:solidFill>
                  <a:srgbClr val="B42419"/>
                </a:solidFill>
                <a:latin typeface="Menlo-Regular" charset="0"/>
              </a:rPr>
              <a:t>'</a:t>
            </a:r>
            <a:r>
              <a:rPr lang="en-US" dirty="0" err="1">
                <a:solidFill>
                  <a:srgbClr val="B42419"/>
                </a:solidFill>
                <a:latin typeface="Menlo-Regular" charset="0"/>
              </a:rPr>
              <a:t>retval</a:t>
            </a:r>
            <a:r>
              <a:rPr lang="en-US" dirty="0">
                <a:solidFill>
                  <a:srgbClr val="B42419"/>
                </a:solidFill>
                <a:latin typeface="Menlo-Regular" charset="0"/>
              </a:rPr>
              <a:t>'</a:t>
            </a:r>
            <a:r>
              <a:rPr lang="en-US" dirty="0">
                <a:solidFill>
                  <a:srgbClr val="000000"/>
                </a:solidFill>
                <a:latin typeface="Menlo-Regular" charset="0"/>
              </a:rPr>
              <a:t> : </a:t>
            </a:r>
            <a:r>
              <a:rPr lang="en-US" dirty="0" err="1">
                <a:solidFill>
                  <a:srgbClr val="000000"/>
                </a:solidFill>
                <a:latin typeface="Menlo-Regular" charset="0"/>
              </a:rPr>
              <a:t>retval</a:t>
            </a:r>
            <a:r>
              <a:rPr lang="en-US" dirty="0">
                <a:solidFill>
                  <a:srgbClr val="000000"/>
                </a:solidFill>
                <a:latin typeface="Menlo-Regular" charset="0"/>
              </a:rPr>
              <a:t>}</a:t>
            </a:r>
          </a:p>
          <a:p>
            <a:r>
              <a:rPr lang="en-US" dirty="0">
                <a:solidFill>
                  <a:srgbClr val="000000"/>
                </a:solidFill>
                <a:latin typeface="Menlo-Regular" charset="0"/>
              </a:rPr>
              <a:t>        </a:t>
            </a:r>
            <a:r>
              <a:rPr lang="en-US" dirty="0">
                <a:solidFill>
                  <a:srgbClr val="C1651C"/>
                </a:solidFill>
                <a:latin typeface="Menlo-Regular" charset="0"/>
              </a:rPr>
              <a:t>return</a:t>
            </a:r>
            <a:r>
              <a:rPr lang="en-US" dirty="0">
                <a:solidFill>
                  <a:srgbClr val="000000"/>
                </a:solidFill>
                <a:latin typeface="Menlo-Regular" charset="0"/>
              </a:rPr>
              <a:t> render(request, </a:t>
            </a:r>
            <a:r>
              <a:rPr lang="en-US" dirty="0">
                <a:solidFill>
                  <a:srgbClr val="B42419"/>
                </a:solidFill>
                <a:latin typeface="Menlo-Regular" charset="0"/>
              </a:rPr>
              <a:t>'grade/</a:t>
            </a:r>
            <a:r>
              <a:rPr lang="en-US" dirty="0" err="1">
                <a:solidFill>
                  <a:srgbClr val="B42419"/>
                </a:solidFill>
                <a:latin typeface="Menlo-Regular" charset="0"/>
              </a:rPr>
              <a:t>done.html</a:t>
            </a:r>
            <a:r>
              <a:rPr lang="en-US" dirty="0">
                <a:solidFill>
                  <a:srgbClr val="B42419"/>
                </a:solidFill>
                <a:latin typeface="Menlo-Regular" charset="0"/>
              </a:rPr>
              <a:t>'</a:t>
            </a:r>
            <a:r>
              <a:rPr lang="en-US" dirty="0">
                <a:solidFill>
                  <a:srgbClr val="000000"/>
                </a:solidFill>
                <a:latin typeface="Menlo-Regular" charset="0"/>
              </a:rPr>
              <a:t>, context)</a:t>
            </a:r>
            <a:endParaRPr lang="en-US" dirty="0"/>
          </a:p>
        </p:txBody>
      </p:sp>
      <p:sp>
        <p:nvSpPr>
          <p:cNvPr id="5" name="Title 4"/>
          <p:cNvSpPr>
            <a:spLocks noGrp="1"/>
          </p:cNvSpPr>
          <p:nvPr>
            <p:ph type="title"/>
          </p:nvPr>
        </p:nvSpPr>
        <p:spPr>
          <a:xfrm>
            <a:off x="7801532" y="279400"/>
            <a:ext cx="3709987" cy="2206625"/>
          </a:xfrm>
        </p:spPr>
        <p:txBody>
          <a:bodyPr>
            <a:normAutofit fontScale="90000"/>
          </a:bodyPr>
          <a:lstStyle/>
          <a:p>
            <a:pPr algn="ctr"/>
            <a:r>
              <a:rPr lang="en-US" dirty="0" err="1" smtClean="0"/>
              <a:t>TsugiCloud</a:t>
            </a:r>
            <a:r>
              <a:rPr lang="en-US" dirty="0" smtClean="0"/>
              <a:t> </a:t>
            </a:r>
            <a:r>
              <a:rPr lang="mr-IN" dirty="0" smtClean="0"/>
              <a:t>–</a:t>
            </a:r>
            <a:r>
              <a:rPr lang="en-US" dirty="0" smtClean="0"/>
              <a:t> </a:t>
            </a:r>
            <a:r>
              <a:rPr lang="en-US" dirty="0" smtClean="0"/>
              <a:t>Building Educational Apps</a:t>
            </a:r>
            <a:endParaRPr lang="en-US" dirty="0"/>
          </a:p>
        </p:txBody>
      </p:sp>
    </p:spTree>
    <p:extLst>
      <p:ext uri="{BB962C8B-B14F-4D97-AF65-F5344CB8AC3E}">
        <p14:creationId xmlns:p14="http://schemas.microsoft.com/office/powerpoint/2010/main" val="454616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CE25BF5-20B2-3D47-910F-35A434D2677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 y="0"/>
            <a:ext cx="12204441" cy="6858000"/>
          </a:xfrm>
          <a:prstGeom prst="rect">
            <a:avLst/>
          </a:prstGeom>
        </p:spPr>
      </p:pic>
      <p:sp>
        <p:nvSpPr>
          <p:cNvPr id="3" name="Title 1">
            <a:extLst>
              <a:ext uri="{FF2B5EF4-FFF2-40B4-BE49-F238E27FC236}">
                <a16:creationId xmlns="" xmlns:a16="http://schemas.microsoft.com/office/drawing/2014/main" id="{60850E5D-495A-AB48-8D8D-055C7345D00C}"/>
              </a:ext>
            </a:extLst>
          </p:cNvPr>
          <p:cNvSpPr txBox="1">
            <a:spLocks/>
          </p:cNvSpPr>
          <p:nvPr/>
        </p:nvSpPr>
        <p:spPr>
          <a:xfrm>
            <a:off x="634224" y="2367960"/>
            <a:ext cx="10935990" cy="12899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pPr>
              <a:lnSpc>
                <a:spcPct val="100000"/>
              </a:lnSpc>
            </a:pPr>
            <a:r>
              <a:rPr lang="en-US" b="1" dirty="0">
                <a:solidFill>
                  <a:schemeClr val="bg1"/>
                </a:solidFill>
              </a:rPr>
              <a:t>THANK YOU!</a:t>
            </a:r>
            <a:endParaRPr lang="en-US" dirty="0">
              <a:solidFill>
                <a:schemeClr val="bg1"/>
              </a:solidFill>
            </a:endParaRPr>
          </a:p>
        </p:txBody>
      </p:sp>
      <p:sp>
        <p:nvSpPr>
          <p:cNvPr id="4" name="TextBox 3"/>
          <p:cNvSpPr txBox="1"/>
          <p:nvPr/>
        </p:nvSpPr>
        <p:spPr>
          <a:xfrm>
            <a:off x="634224" y="3349908"/>
            <a:ext cx="4265270" cy="2308324"/>
          </a:xfrm>
          <a:prstGeom prst="rect">
            <a:avLst/>
          </a:prstGeom>
          <a:noFill/>
        </p:spPr>
        <p:txBody>
          <a:bodyPr wrap="none" rtlCol="0">
            <a:spAutoFit/>
          </a:bodyPr>
          <a:lstStyle/>
          <a:p>
            <a:r>
              <a:rPr lang="en-US" sz="3600" dirty="0" smtClean="0">
                <a:solidFill>
                  <a:schemeClr val="bg1"/>
                </a:solidFill>
              </a:rPr>
              <a:t>www.umsi.umich.edu</a:t>
            </a:r>
          </a:p>
          <a:p>
            <a:r>
              <a:rPr lang="en-US" sz="3600" dirty="0" smtClean="0">
                <a:solidFill>
                  <a:schemeClr val="bg1"/>
                </a:solidFill>
              </a:rPr>
              <a:t>www.dr-chuck.com</a:t>
            </a:r>
          </a:p>
          <a:p>
            <a:r>
              <a:rPr lang="en-US" sz="3600" dirty="0" smtClean="0">
                <a:solidFill>
                  <a:schemeClr val="bg1"/>
                </a:solidFill>
              </a:rPr>
              <a:t>www.py4e.com</a:t>
            </a:r>
          </a:p>
          <a:p>
            <a:r>
              <a:rPr lang="en-US" sz="3600" dirty="0" err="1" smtClean="0">
                <a:solidFill>
                  <a:schemeClr val="bg1"/>
                </a:solidFill>
              </a:rPr>
              <a:t>www.tsugi.org</a:t>
            </a:r>
            <a:endParaRPr lang="en-US" sz="3600" dirty="0">
              <a:solidFill>
                <a:schemeClr val="bg1"/>
              </a:solidFill>
            </a:endParaRPr>
          </a:p>
        </p:txBody>
      </p:sp>
    </p:spTree>
    <p:extLst>
      <p:ext uri="{BB962C8B-B14F-4D97-AF65-F5344CB8AC3E}">
        <p14:creationId xmlns:p14="http://schemas.microsoft.com/office/powerpoint/2010/main" val="24128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0"/>
            <a:ext cx="10940336" cy="6858000"/>
          </a:xfrm>
          <a:prstGeom prst="rect">
            <a:avLst/>
          </a:prstGeom>
        </p:spPr>
      </p:pic>
      <p:sp>
        <p:nvSpPr>
          <p:cNvPr id="3" name="TextBox 2"/>
          <p:cNvSpPr txBox="1"/>
          <p:nvPr/>
        </p:nvSpPr>
        <p:spPr>
          <a:xfrm>
            <a:off x="9186863" y="5929313"/>
            <a:ext cx="1247649" cy="369332"/>
          </a:xfrm>
          <a:prstGeom prst="rect">
            <a:avLst/>
          </a:prstGeom>
          <a:noFill/>
        </p:spPr>
        <p:txBody>
          <a:bodyPr wrap="none" rtlCol="0">
            <a:spAutoFit/>
          </a:bodyPr>
          <a:lstStyle/>
          <a:p>
            <a:r>
              <a:rPr lang="en-US" dirty="0" smtClean="0"/>
              <a:t>Last Month</a:t>
            </a:r>
            <a:endParaRPr lang="en-US" dirty="0"/>
          </a:p>
        </p:txBody>
      </p:sp>
    </p:spTree>
    <p:extLst>
      <p:ext uri="{BB962C8B-B14F-4D97-AF65-F5344CB8AC3E}">
        <p14:creationId xmlns:p14="http://schemas.microsoft.com/office/powerpoint/2010/main" val="53369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7585"/>
            <a:ext cx="10940336" cy="6858000"/>
          </a:xfrm>
          <a:prstGeom prst="rect">
            <a:avLst/>
          </a:prstGeom>
        </p:spPr>
      </p:pic>
      <p:sp>
        <p:nvSpPr>
          <p:cNvPr id="3" name="TextBox 2"/>
          <p:cNvSpPr txBox="1"/>
          <p:nvPr/>
        </p:nvSpPr>
        <p:spPr>
          <a:xfrm>
            <a:off x="9229725" y="6000751"/>
            <a:ext cx="1932324" cy="369332"/>
          </a:xfrm>
          <a:prstGeom prst="rect">
            <a:avLst/>
          </a:prstGeom>
          <a:noFill/>
        </p:spPr>
        <p:txBody>
          <a:bodyPr wrap="none" rtlCol="0">
            <a:spAutoFit/>
          </a:bodyPr>
          <a:lstStyle/>
          <a:p>
            <a:r>
              <a:rPr lang="en-US" smtClean="0"/>
              <a:t>Last Three Months</a:t>
            </a:r>
            <a:endParaRPr lang="en-US" dirty="0"/>
          </a:p>
        </p:txBody>
      </p:sp>
    </p:spTree>
    <p:extLst>
      <p:ext uri="{BB962C8B-B14F-4D97-AF65-F5344CB8AC3E}">
        <p14:creationId xmlns:p14="http://schemas.microsoft.com/office/powerpoint/2010/main" val="1573689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I Met Python</a:t>
            </a:r>
            <a:endParaRPr lang="en-US" dirty="0"/>
          </a:p>
        </p:txBody>
      </p:sp>
      <p:sp>
        <p:nvSpPr>
          <p:cNvPr id="3" name="Content Placeholder 2"/>
          <p:cNvSpPr>
            <a:spLocks noGrp="1"/>
          </p:cNvSpPr>
          <p:nvPr>
            <p:ph idx="1"/>
          </p:nvPr>
        </p:nvSpPr>
        <p:spPr/>
        <p:txBody>
          <a:bodyPr/>
          <a:lstStyle/>
          <a:p>
            <a:r>
              <a:rPr lang="en-US" dirty="0" smtClean="0"/>
              <a:t>Three Computer Science Degrees</a:t>
            </a:r>
          </a:p>
          <a:p>
            <a:r>
              <a:rPr lang="en-US" dirty="0" smtClean="0"/>
              <a:t>Taught Programming since 1981 (APL, FORTRAN, PASCAL </a:t>
            </a:r>
            <a:r>
              <a:rPr lang="mr-IN" dirty="0" smtClean="0"/>
              <a:t>…</a:t>
            </a:r>
            <a:r>
              <a:rPr lang="en-US" dirty="0" smtClean="0"/>
              <a:t>.)</a:t>
            </a:r>
          </a:p>
          <a:p>
            <a:r>
              <a:rPr lang="en-US" dirty="0" smtClean="0"/>
              <a:t>Building Online Educational Technology since 1997</a:t>
            </a:r>
          </a:p>
          <a:p>
            <a:r>
              <a:rPr lang="en-US" dirty="0" smtClean="0"/>
              <a:t>Teaching with streaming media online since 1997</a:t>
            </a:r>
          </a:p>
          <a:p>
            <a:r>
              <a:rPr lang="en-US" dirty="0" smtClean="0"/>
              <a:t>Open Source Educational Technology </a:t>
            </a:r>
            <a:r>
              <a:rPr lang="mr-IN" dirty="0" smtClean="0"/>
              <a:t>–</a:t>
            </a:r>
            <a:r>
              <a:rPr lang="en-US" dirty="0" smtClean="0"/>
              <a:t> Sakai Project since 2002</a:t>
            </a:r>
          </a:p>
          <a:p>
            <a:r>
              <a:rPr lang="en-US" dirty="0" smtClean="0"/>
              <a:t>Educational Technology Standards Leadership since 2004</a:t>
            </a:r>
            <a:endParaRPr lang="en-US" dirty="0"/>
          </a:p>
        </p:txBody>
      </p:sp>
    </p:spTree>
    <p:extLst>
      <p:ext uri="{BB962C8B-B14F-4D97-AF65-F5344CB8AC3E}">
        <p14:creationId xmlns:p14="http://schemas.microsoft.com/office/powerpoint/2010/main" val="127404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"Hello Python"  - 2008</a:t>
            </a:r>
          </a:p>
        </p:txBody>
      </p:sp>
      <p:pic>
        <p:nvPicPr>
          <p:cNvPr id="1026" name="Picture 2" descr="http://dr-chuck.com/images/2010/01/05-01-10_100048_01.jpg"/>
          <p:cNvPicPr>
            <a:picLocks noChangeAspect="1" noChangeArrowheads="1"/>
          </p:cNvPicPr>
          <p:nvPr/>
        </p:nvPicPr>
        <p:blipFill rotWithShape="1">
          <a:blip r:embed="rId2">
            <a:extLst>
              <a:ext uri="{28A0092B-C50C-407E-A947-70E740481C1C}">
                <a14:useLocalDpi xmlns:a14="http://schemas.microsoft.com/office/drawing/2010/main" val="0"/>
              </a:ext>
            </a:extLst>
          </a:blip>
          <a:srcRect t="10058" b="37623"/>
          <a:stretch/>
        </p:blipFill>
        <p:spPr bwMode="auto">
          <a:xfrm>
            <a:off x="20" y="10"/>
            <a:ext cx="6095974" cy="42525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6973"/>
          <a:stretch/>
        </p:blipFill>
        <p:spPr>
          <a:xfrm>
            <a:off x="6095999" y="-681"/>
            <a:ext cx="6096001" cy="4253215"/>
          </a:xfrm>
          <a:prstGeom prst="rect">
            <a:avLst/>
          </a:prstGeom>
        </p:spPr>
      </p:pic>
      <p:cxnSp>
        <p:nvCxnSpPr>
          <p:cNvPr id="135" name="Straight Connector 134">
            <a:extLst>
              <a:ext uri="{FF2B5EF4-FFF2-40B4-BE49-F238E27FC236}">
                <a16:creationId xmlns:a16="http://schemas.microsoft.com/office/drawing/2014/main" xmlns="" id="{EBAD6A72-88E8-42F7-88B9-CAF744536BE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C800968E-0A99-46C4-A9B2-6A63AC66F4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95103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043403" y="2413472"/>
            <a:ext cx="6105194" cy="2429991"/>
          </a:xfrm>
        </p:spPr>
        <p:txBody>
          <a:bodyPr vert="horz" lIns="91440" tIns="45720" rIns="91440" bIns="45720" rtlCol="0" anchor="b">
            <a:normAutofit fontScale="90000"/>
          </a:bodyPr>
          <a:lstStyle/>
          <a:p>
            <a:pPr algn="ctr"/>
            <a:r>
              <a:rPr lang="en-US" sz="3800" dirty="0" smtClean="0">
                <a:solidFill>
                  <a:srgbClr val="FFFFFF"/>
                </a:solidFill>
              </a:rPr>
              <a:t>An </a:t>
            </a:r>
            <a:r>
              <a:rPr lang="en-US" sz="3800" kern="1200" dirty="0" smtClean="0">
                <a:solidFill>
                  <a:srgbClr val="FFFFFF"/>
                </a:solidFill>
                <a:latin typeface="+mj-lt"/>
                <a:ea typeface="+mj-ea"/>
                <a:cs typeface="+mj-cs"/>
              </a:rPr>
              <a:t>Introduction </a:t>
            </a:r>
            <a:r>
              <a:rPr lang="en-US" sz="3800" kern="1200" dirty="0">
                <a:solidFill>
                  <a:srgbClr val="FFFFFF"/>
                </a:solidFill>
                <a:latin typeface="+mj-lt"/>
                <a:ea typeface="+mj-ea"/>
                <a:cs typeface="+mj-cs"/>
              </a:rPr>
              <a:t>to </a:t>
            </a:r>
            <a:r>
              <a:rPr lang="en-US" sz="3800" kern="1200" dirty="0" smtClean="0">
                <a:solidFill>
                  <a:srgbClr val="FFFFFF"/>
                </a:solidFill>
                <a:latin typeface="+mj-lt"/>
                <a:ea typeface="+mj-ea"/>
                <a:cs typeface="+mj-cs"/>
              </a:rPr>
              <a:t>Programming </a:t>
            </a:r>
            <a:r>
              <a:rPr lang="en-US" sz="3800" kern="1200" smtClean="0">
                <a:solidFill>
                  <a:srgbClr val="FFFFFF"/>
                </a:solidFill>
                <a:latin typeface="+mj-lt"/>
                <a:ea typeface="+mj-ea"/>
                <a:cs typeface="+mj-cs"/>
              </a:rPr>
              <a:t>and Technology</a:t>
            </a:r>
            <a:r>
              <a:rPr lang="en-US" sz="3800" kern="1200" dirty="0">
                <a:solidFill>
                  <a:srgbClr val="FFFFFF"/>
                </a:solidFill>
                <a:latin typeface="+mj-lt"/>
                <a:ea typeface="+mj-ea"/>
                <a:cs typeface="+mj-cs"/>
              </a:rPr>
              <a:t/>
            </a:r>
            <a:br>
              <a:rPr lang="en-US" sz="3800" kern="1200" dirty="0">
                <a:solidFill>
                  <a:srgbClr val="FFFFFF"/>
                </a:solidFill>
                <a:latin typeface="+mj-lt"/>
                <a:ea typeface="+mj-ea"/>
                <a:cs typeface="+mj-cs"/>
              </a:rPr>
            </a:br>
            <a:r>
              <a:rPr lang="en-US" sz="3800" kern="1200" dirty="0" smtClean="0">
                <a:solidFill>
                  <a:srgbClr val="FFFFFF"/>
                </a:solidFill>
                <a:latin typeface="+mj-lt"/>
                <a:ea typeface="+mj-ea"/>
                <a:cs typeface="+mj-cs"/>
              </a:rPr>
              <a:t/>
            </a:r>
            <a:br>
              <a:rPr lang="en-US" sz="3800" kern="1200" dirty="0" smtClean="0">
                <a:solidFill>
                  <a:srgbClr val="FFFFFF"/>
                </a:solidFill>
                <a:latin typeface="+mj-lt"/>
                <a:ea typeface="+mj-ea"/>
                <a:cs typeface="+mj-cs"/>
              </a:rPr>
            </a:br>
            <a:r>
              <a:rPr lang="en-US" sz="3800" kern="1200" dirty="0" smtClean="0">
                <a:solidFill>
                  <a:srgbClr val="FFFFFF"/>
                </a:solidFill>
                <a:latin typeface="+mj-lt"/>
                <a:ea typeface="+mj-ea"/>
                <a:cs typeface="+mj-cs"/>
              </a:rPr>
              <a:t>Not </a:t>
            </a:r>
            <a:r>
              <a:rPr lang="en-US" sz="3800" kern="1200" dirty="0">
                <a:solidFill>
                  <a:srgbClr val="FFFFFF"/>
                </a:solidFill>
                <a:latin typeface="+mj-lt"/>
                <a:ea typeface="+mj-ea"/>
                <a:cs typeface="+mj-cs"/>
              </a:rPr>
              <a:t>an Introduction to Computer Science</a:t>
            </a:r>
          </a:p>
        </p:txBody>
      </p:sp>
    </p:spTree>
    <p:extLst>
      <p:ext uri="{BB962C8B-B14F-4D97-AF65-F5344CB8AC3E}">
        <p14:creationId xmlns:p14="http://schemas.microsoft.com/office/powerpoint/2010/main" val="985591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204" b="315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xmlns=""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3875" y="5317240"/>
            <a:ext cx="11210925" cy="744836"/>
          </a:xfrm>
        </p:spPr>
        <p:txBody>
          <a:bodyPr>
            <a:normAutofit/>
          </a:bodyPr>
          <a:lstStyle/>
          <a:p>
            <a:pPr algn="ctr"/>
            <a:r>
              <a:rPr lang="en-US" sz="3600">
                <a:solidFill>
                  <a:schemeClr val="tx1">
                    <a:lumMod val="85000"/>
                    <a:lumOff val="15000"/>
                  </a:schemeClr>
                </a:solidFill>
              </a:rPr>
              <a:t>MOOCS "Happen" - 2012</a:t>
            </a:r>
          </a:p>
        </p:txBody>
      </p:sp>
      <p:cxnSp>
        <p:nvCxnSpPr>
          <p:cNvPr id="11" name="Straight Connector 10">
            <a:extLst>
              <a:ext uri="{FF2B5EF4-FFF2-40B4-BE49-F238E27FC236}">
                <a16:creationId xmlns:a16="http://schemas.microsoft.com/office/drawing/2014/main" xmlns=""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99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400">
                <a:solidFill>
                  <a:srgbClr val="FFFFFF"/>
                </a:solidFill>
              </a:rPr>
              <a:t>Learning Tools Interopability (LTI) Based Python Autograders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48226"/>
            <a:ext cx="7188199" cy="3558158"/>
          </a:xfrm>
          <a:prstGeom prst="rect">
            <a:avLst/>
          </a:prstGeom>
        </p:spPr>
      </p:pic>
      <p:sp>
        <p:nvSpPr>
          <p:cNvPr id="4" name="TextBox 3"/>
          <p:cNvSpPr txBox="1"/>
          <p:nvPr/>
        </p:nvSpPr>
        <p:spPr>
          <a:xfrm>
            <a:off x="7515225" y="6029325"/>
            <a:ext cx="3982244" cy="369332"/>
          </a:xfrm>
          <a:prstGeom prst="rect">
            <a:avLst/>
          </a:prstGeom>
          <a:noFill/>
        </p:spPr>
        <p:txBody>
          <a:bodyPr wrap="none" rtlCol="0">
            <a:spAutoFit/>
          </a:bodyPr>
          <a:lstStyle/>
          <a:p>
            <a:r>
              <a:rPr lang="en-US" dirty="0" smtClean="0"/>
              <a:t>First 10 weeks </a:t>
            </a:r>
            <a:r>
              <a:rPr lang="mr-IN" dirty="0" smtClean="0"/>
              <a:t>–</a:t>
            </a:r>
            <a:r>
              <a:rPr lang="en-US" dirty="0" smtClean="0"/>
              <a:t> 100% in-browser option</a:t>
            </a:r>
            <a:endParaRPr lang="en-US" dirty="0"/>
          </a:p>
        </p:txBody>
      </p:sp>
    </p:spTree>
    <p:extLst>
      <p:ext uri="{BB962C8B-B14F-4D97-AF65-F5344CB8AC3E}">
        <p14:creationId xmlns:p14="http://schemas.microsoft.com/office/powerpoint/2010/main" val="2534442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485</Words>
  <Application>Microsoft Macintosh PowerPoint</Application>
  <PresentationFormat>Widescreen</PresentationFormat>
  <Paragraphs>93</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ArialMT</vt:lpstr>
      <vt:lpstr>Calibri</vt:lpstr>
      <vt:lpstr>Calibri Light</vt:lpstr>
      <vt:lpstr>Corbel</vt:lpstr>
      <vt:lpstr>Mangal</vt:lpstr>
      <vt:lpstr>Menlo-Regular</vt:lpstr>
      <vt:lpstr>Times-Roman</vt:lpstr>
      <vt:lpstr>Arial</vt:lpstr>
      <vt:lpstr>Office Theme</vt:lpstr>
      <vt:lpstr>Inside the World's Largest Python Course on Coursera (and edX)</vt:lpstr>
      <vt:lpstr>PowerPoint Presentation</vt:lpstr>
      <vt:lpstr>PowerPoint Presentation</vt:lpstr>
      <vt:lpstr>PowerPoint Presentation</vt:lpstr>
      <vt:lpstr>Before I Met Python</vt:lpstr>
      <vt:lpstr>"Hello Python"  - 2008</vt:lpstr>
      <vt:lpstr>An Introduction to Programming and Technology  Not an Introduction to Computer Science</vt:lpstr>
      <vt:lpstr>MOOCS "Happen" - 2012</vt:lpstr>
      <vt:lpstr>Learning Tools Interopability (LTI) Based Python Autograders</vt:lpstr>
      <vt:lpstr>Tattoos Happen - 2013</vt:lpstr>
      <vt:lpstr>Hi I am Guido van Rossum…</vt:lpstr>
      <vt:lpstr>PowerPoint Presentation</vt:lpstr>
      <vt:lpstr>Students Around The World</vt:lpstr>
      <vt:lpstr>Python for Everybody - Everywhere</vt:lpstr>
      <vt:lpstr>PowerPoint Presentation</vt:lpstr>
      <vt:lpstr>A Stadium Full of Students 2016</vt:lpstr>
      <vt:lpstr>PowerPoint Presentation</vt:lpstr>
      <vt:lpstr>PowerPoint Presentation</vt:lpstr>
      <vt:lpstr>Adapted from: How to Think Like a Computer Scientist, by Alan Downey, Jeff Elkner</vt:lpstr>
      <vt:lpstr>PowerPoint Presentation</vt:lpstr>
      <vt:lpstr>PowerPoint Presentation</vt:lpstr>
      <vt:lpstr>PowerPoint Presentation</vt:lpstr>
      <vt:lpstr>PowerPoint Presentation</vt:lpstr>
      <vt:lpstr>Now Where?</vt:lpstr>
      <vt:lpstr>PowerPoint Presentation</vt:lpstr>
      <vt:lpstr>Liberal Arts Technology (LAT)</vt:lpstr>
      <vt:lpstr>Programming Curriculum</vt:lpstr>
      <vt:lpstr>TsugiCloud – Building Educational Apps</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Inside the World's Largest Python Course</dc:title>
  <dc:creator>Severance, Charles</dc:creator>
  <cp:lastModifiedBy>Severance, Charles</cp:lastModifiedBy>
  <cp:revision>30</cp:revision>
  <dcterms:created xsi:type="dcterms:W3CDTF">2019-05-02T10:44:13Z</dcterms:created>
  <dcterms:modified xsi:type="dcterms:W3CDTF">2019-05-02T15:06:24Z</dcterms:modified>
</cp:coreProperties>
</file>